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5"/>
  </p:notesMasterIdLst>
  <p:sldIdLst>
    <p:sldId id="256" r:id="rId2"/>
    <p:sldId id="257" r:id="rId3"/>
    <p:sldId id="258" r:id="rId4"/>
    <p:sldId id="259" r:id="rId5"/>
    <p:sldId id="260" r:id="rId6"/>
    <p:sldId id="261" r:id="rId7"/>
    <p:sldId id="262" r:id="rId8"/>
    <p:sldId id="292" r:id="rId9"/>
    <p:sldId id="293" r:id="rId10"/>
    <p:sldId id="294" r:id="rId11"/>
    <p:sldId id="263" r:id="rId12"/>
    <p:sldId id="264" r:id="rId13"/>
    <p:sldId id="265" r:id="rId14"/>
    <p:sldId id="295" r:id="rId15"/>
    <p:sldId id="296" r:id="rId16"/>
    <p:sldId id="266" r:id="rId17"/>
    <p:sldId id="268" r:id="rId18"/>
    <p:sldId id="269" r:id="rId19"/>
    <p:sldId id="270" r:id="rId20"/>
    <p:sldId id="271" r:id="rId21"/>
    <p:sldId id="297" r:id="rId22"/>
    <p:sldId id="272" r:id="rId23"/>
    <p:sldId id="273" r:id="rId24"/>
    <p:sldId id="274" r:id="rId25"/>
    <p:sldId id="275" r:id="rId26"/>
    <p:sldId id="276" r:id="rId27"/>
    <p:sldId id="298" r:id="rId28"/>
    <p:sldId id="277" r:id="rId29"/>
    <p:sldId id="291" r:id="rId30"/>
    <p:sldId id="279" r:id="rId31"/>
    <p:sldId id="278" r:id="rId32"/>
    <p:sldId id="280" r:id="rId33"/>
    <p:sldId id="281" r:id="rId34"/>
    <p:sldId id="282" r:id="rId35"/>
    <p:sldId id="283" r:id="rId36"/>
    <p:sldId id="284" r:id="rId37"/>
    <p:sldId id="285" r:id="rId38"/>
    <p:sldId id="299" r:id="rId39"/>
    <p:sldId id="300" r:id="rId40"/>
    <p:sldId id="287" r:id="rId41"/>
    <p:sldId id="288" r:id="rId42"/>
    <p:sldId id="289" r:id="rId43"/>
    <p:sldId id="301"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88E636-22B5-430A-9C49-F3AF23B39B4D}" type="doc">
      <dgm:prSet loTypeId="urn:microsoft.com/office/officeart/2008/layout/LinedList" loCatId="list" qsTypeId="urn:microsoft.com/office/officeart/2005/8/quickstyle/simple1" qsCatId="simple" csTypeId="urn:microsoft.com/office/officeart/2005/8/colors/accent5_2" csCatId="accent5"/>
      <dgm:spPr/>
      <dgm:t>
        <a:bodyPr/>
        <a:lstStyle/>
        <a:p>
          <a:endParaRPr lang="en-US"/>
        </a:p>
      </dgm:t>
    </dgm:pt>
    <dgm:pt modelId="{2667C673-D3E6-427E-A3EA-43D087B5C95A}">
      <dgm:prSet/>
      <dgm:spPr/>
      <dgm:t>
        <a:bodyPr/>
        <a:lstStyle/>
        <a:p>
          <a:r>
            <a:rPr lang="en-US"/>
            <a:t>Install Ansible in the EC2 machine provided</a:t>
          </a:r>
        </a:p>
      </dgm:t>
    </dgm:pt>
    <dgm:pt modelId="{E6688437-565E-4AB9-AEC4-197BD2254B16}" type="parTrans" cxnId="{8BA38C57-FE73-4D9F-A0CA-0C10FFD7F52D}">
      <dgm:prSet/>
      <dgm:spPr/>
      <dgm:t>
        <a:bodyPr/>
        <a:lstStyle/>
        <a:p>
          <a:endParaRPr lang="en-US"/>
        </a:p>
      </dgm:t>
    </dgm:pt>
    <dgm:pt modelId="{1DDDA5D8-B731-4FAC-874B-3BA05A974592}" type="sibTrans" cxnId="{8BA38C57-FE73-4D9F-A0CA-0C10FFD7F52D}">
      <dgm:prSet/>
      <dgm:spPr/>
      <dgm:t>
        <a:bodyPr/>
        <a:lstStyle/>
        <a:p>
          <a:endParaRPr lang="en-US"/>
        </a:p>
      </dgm:t>
    </dgm:pt>
    <dgm:pt modelId="{84A8501A-28C9-4982-91CD-1AF34121B3D3}">
      <dgm:prSet/>
      <dgm:spPr/>
      <dgm:t>
        <a:bodyPr/>
        <a:lstStyle/>
        <a:p>
          <a:r>
            <a:rPr lang="en-US"/>
            <a:t>Install Java, python and apache2 in ec2 using ansible playbook. Modifications needs to be done for the apache2 using ansible playbook, so that when &lt;ip&gt;:&lt;port number&gt; is entered in the webserver it should display default page.</a:t>
          </a:r>
        </a:p>
      </dgm:t>
    </dgm:pt>
    <dgm:pt modelId="{87047C4C-043F-4A05-84F0-FCC5C4E737BD}" type="parTrans" cxnId="{F2CC71CB-3288-486F-B6DF-DE7EA98ACC7C}">
      <dgm:prSet/>
      <dgm:spPr/>
      <dgm:t>
        <a:bodyPr/>
        <a:lstStyle/>
        <a:p>
          <a:endParaRPr lang="en-US"/>
        </a:p>
      </dgm:t>
    </dgm:pt>
    <dgm:pt modelId="{AB845BF4-ADB2-4AC1-9CAB-4D339ACDC90A}" type="sibTrans" cxnId="{F2CC71CB-3288-486F-B6DF-DE7EA98ACC7C}">
      <dgm:prSet/>
      <dgm:spPr/>
      <dgm:t>
        <a:bodyPr/>
        <a:lstStyle/>
        <a:p>
          <a:endParaRPr lang="en-US"/>
        </a:p>
      </dgm:t>
    </dgm:pt>
    <dgm:pt modelId="{CD19A61E-62E1-4DED-B662-1B1D5EC65A6F}">
      <dgm:prSet/>
      <dgm:spPr/>
      <dgm:t>
        <a:bodyPr/>
        <a:lstStyle/>
        <a:p>
          <a:r>
            <a:rPr lang="en-US"/>
            <a:t>Add a new task to the playbook where repo from GitLab need to be cloned to cloned to local machine. This repo consists of ‘index.html’ file and this need to be copied to apache2 /var/www/html/ path using ansible.</a:t>
          </a:r>
        </a:p>
      </dgm:t>
    </dgm:pt>
    <dgm:pt modelId="{221625A1-3979-498D-A91C-E559860342C5}" type="parTrans" cxnId="{D1C83336-8921-45FE-B8F6-F871C8AD722B}">
      <dgm:prSet/>
      <dgm:spPr/>
      <dgm:t>
        <a:bodyPr/>
        <a:lstStyle/>
        <a:p>
          <a:endParaRPr lang="en-US"/>
        </a:p>
      </dgm:t>
    </dgm:pt>
    <dgm:pt modelId="{9FE39D50-B638-46EA-B0F6-C6FC9BED25D0}" type="sibTrans" cxnId="{D1C83336-8921-45FE-B8F6-F871C8AD722B}">
      <dgm:prSet/>
      <dgm:spPr/>
      <dgm:t>
        <a:bodyPr/>
        <a:lstStyle/>
        <a:p>
          <a:endParaRPr lang="en-US"/>
        </a:p>
      </dgm:t>
    </dgm:pt>
    <dgm:pt modelId="{E42C4C55-E544-477C-8114-E81EFFEFF53E}">
      <dgm:prSet/>
      <dgm:spPr/>
      <dgm:t>
        <a:bodyPr/>
        <a:lstStyle/>
        <a:p>
          <a:r>
            <a:rPr lang="en-US"/>
            <a:t>The apache2 service needs to be restarted. Once restart is done, check the status of the service. This is also done using ansible.</a:t>
          </a:r>
        </a:p>
      </dgm:t>
    </dgm:pt>
    <dgm:pt modelId="{B1619102-0A28-437F-B871-22316D84D5E5}" type="parTrans" cxnId="{8A037799-F5C1-41E4-9F61-E10F4A182355}">
      <dgm:prSet/>
      <dgm:spPr/>
      <dgm:t>
        <a:bodyPr/>
        <a:lstStyle/>
        <a:p>
          <a:endParaRPr lang="en-US"/>
        </a:p>
      </dgm:t>
    </dgm:pt>
    <dgm:pt modelId="{2BD94252-0E88-4CEB-92C2-3E6B21498EE6}" type="sibTrans" cxnId="{8A037799-F5C1-41E4-9F61-E10F4A182355}">
      <dgm:prSet/>
      <dgm:spPr/>
      <dgm:t>
        <a:bodyPr/>
        <a:lstStyle/>
        <a:p>
          <a:endParaRPr lang="en-US"/>
        </a:p>
      </dgm:t>
    </dgm:pt>
    <dgm:pt modelId="{7ED5B2E0-AD80-4008-8D3A-77FE082839C7}">
      <dgm:prSet/>
      <dgm:spPr/>
      <dgm:t>
        <a:bodyPr/>
        <a:lstStyle/>
        <a:p>
          <a:r>
            <a:rPr lang="en-US"/>
            <a:t>When the web console is reloaded the new page should be displayed.</a:t>
          </a:r>
        </a:p>
      </dgm:t>
    </dgm:pt>
    <dgm:pt modelId="{332018EA-4ED1-4643-8E30-30F2D1160DBA}" type="parTrans" cxnId="{5AFD70C5-0EC1-45C6-974F-C1F1AE45038F}">
      <dgm:prSet/>
      <dgm:spPr/>
      <dgm:t>
        <a:bodyPr/>
        <a:lstStyle/>
        <a:p>
          <a:endParaRPr lang="en-US"/>
        </a:p>
      </dgm:t>
    </dgm:pt>
    <dgm:pt modelId="{63C93B00-63CE-4FB3-9FE4-38B0BDD21D3B}" type="sibTrans" cxnId="{5AFD70C5-0EC1-45C6-974F-C1F1AE45038F}">
      <dgm:prSet/>
      <dgm:spPr/>
      <dgm:t>
        <a:bodyPr/>
        <a:lstStyle/>
        <a:p>
          <a:endParaRPr lang="en-US"/>
        </a:p>
      </dgm:t>
    </dgm:pt>
    <dgm:pt modelId="{7BDA3785-37A4-43AD-9A8D-97DABEBC6611}" type="pres">
      <dgm:prSet presAssocID="{1488E636-22B5-430A-9C49-F3AF23B39B4D}" presName="vert0" presStyleCnt="0">
        <dgm:presLayoutVars>
          <dgm:dir/>
          <dgm:animOne val="branch"/>
          <dgm:animLvl val="lvl"/>
        </dgm:presLayoutVars>
      </dgm:prSet>
      <dgm:spPr/>
    </dgm:pt>
    <dgm:pt modelId="{64F9B33E-AFC1-4AF5-A933-3847B0F14DA4}" type="pres">
      <dgm:prSet presAssocID="{2667C673-D3E6-427E-A3EA-43D087B5C95A}" presName="thickLine" presStyleLbl="alignNode1" presStyleIdx="0" presStyleCnt="5"/>
      <dgm:spPr/>
    </dgm:pt>
    <dgm:pt modelId="{5197C7C2-014F-4DDB-BAB9-98941E431578}" type="pres">
      <dgm:prSet presAssocID="{2667C673-D3E6-427E-A3EA-43D087B5C95A}" presName="horz1" presStyleCnt="0"/>
      <dgm:spPr/>
    </dgm:pt>
    <dgm:pt modelId="{E3DCF990-2B5C-4596-B70D-DE4C80082DE6}" type="pres">
      <dgm:prSet presAssocID="{2667C673-D3E6-427E-A3EA-43D087B5C95A}" presName="tx1" presStyleLbl="revTx" presStyleIdx="0" presStyleCnt="5"/>
      <dgm:spPr/>
    </dgm:pt>
    <dgm:pt modelId="{4CA442FA-F106-4D92-9C73-58AF0B9EFCC1}" type="pres">
      <dgm:prSet presAssocID="{2667C673-D3E6-427E-A3EA-43D087B5C95A}" presName="vert1" presStyleCnt="0"/>
      <dgm:spPr/>
    </dgm:pt>
    <dgm:pt modelId="{B6445C67-761B-4029-B647-783A24EF8397}" type="pres">
      <dgm:prSet presAssocID="{84A8501A-28C9-4982-91CD-1AF34121B3D3}" presName="thickLine" presStyleLbl="alignNode1" presStyleIdx="1" presStyleCnt="5"/>
      <dgm:spPr/>
    </dgm:pt>
    <dgm:pt modelId="{84B943AA-EDCE-4498-9F79-1A2445A8CC13}" type="pres">
      <dgm:prSet presAssocID="{84A8501A-28C9-4982-91CD-1AF34121B3D3}" presName="horz1" presStyleCnt="0"/>
      <dgm:spPr/>
    </dgm:pt>
    <dgm:pt modelId="{BCA6EFCE-E8AE-4B52-B3B4-271B7C8E538A}" type="pres">
      <dgm:prSet presAssocID="{84A8501A-28C9-4982-91CD-1AF34121B3D3}" presName="tx1" presStyleLbl="revTx" presStyleIdx="1" presStyleCnt="5"/>
      <dgm:spPr/>
    </dgm:pt>
    <dgm:pt modelId="{0187FAE0-4EA0-4680-B1F4-F1CA039A06A5}" type="pres">
      <dgm:prSet presAssocID="{84A8501A-28C9-4982-91CD-1AF34121B3D3}" presName="vert1" presStyleCnt="0"/>
      <dgm:spPr/>
    </dgm:pt>
    <dgm:pt modelId="{D2235655-48EE-483C-AC1B-34FB7318101F}" type="pres">
      <dgm:prSet presAssocID="{CD19A61E-62E1-4DED-B662-1B1D5EC65A6F}" presName="thickLine" presStyleLbl="alignNode1" presStyleIdx="2" presStyleCnt="5"/>
      <dgm:spPr/>
    </dgm:pt>
    <dgm:pt modelId="{DB9F0C8A-495C-4B68-84F9-1C56C34E9812}" type="pres">
      <dgm:prSet presAssocID="{CD19A61E-62E1-4DED-B662-1B1D5EC65A6F}" presName="horz1" presStyleCnt="0"/>
      <dgm:spPr/>
    </dgm:pt>
    <dgm:pt modelId="{F851C723-35A3-47C6-8045-3ADA6F741202}" type="pres">
      <dgm:prSet presAssocID="{CD19A61E-62E1-4DED-B662-1B1D5EC65A6F}" presName="tx1" presStyleLbl="revTx" presStyleIdx="2" presStyleCnt="5"/>
      <dgm:spPr/>
    </dgm:pt>
    <dgm:pt modelId="{C523D1A5-325D-456B-B599-3A700E5BBD8B}" type="pres">
      <dgm:prSet presAssocID="{CD19A61E-62E1-4DED-B662-1B1D5EC65A6F}" presName="vert1" presStyleCnt="0"/>
      <dgm:spPr/>
    </dgm:pt>
    <dgm:pt modelId="{D3B181AA-1533-44A3-826B-2DD4FC4B7763}" type="pres">
      <dgm:prSet presAssocID="{E42C4C55-E544-477C-8114-E81EFFEFF53E}" presName="thickLine" presStyleLbl="alignNode1" presStyleIdx="3" presStyleCnt="5"/>
      <dgm:spPr/>
    </dgm:pt>
    <dgm:pt modelId="{7B4E7F69-8EFB-4D39-B35A-B50525650E78}" type="pres">
      <dgm:prSet presAssocID="{E42C4C55-E544-477C-8114-E81EFFEFF53E}" presName="horz1" presStyleCnt="0"/>
      <dgm:spPr/>
    </dgm:pt>
    <dgm:pt modelId="{AF6D764C-B52D-4EA0-9BA3-6B32141F55E4}" type="pres">
      <dgm:prSet presAssocID="{E42C4C55-E544-477C-8114-E81EFFEFF53E}" presName="tx1" presStyleLbl="revTx" presStyleIdx="3" presStyleCnt="5"/>
      <dgm:spPr/>
    </dgm:pt>
    <dgm:pt modelId="{6182DA55-D52F-4C96-B6EC-89DDFFB431A4}" type="pres">
      <dgm:prSet presAssocID="{E42C4C55-E544-477C-8114-E81EFFEFF53E}" presName="vert1" presStyleCnt="0"/>
      <dgm:spPr/>
    </dgm:pt>
    <dgm:pt modelId="{89FBBD83-DA6B-4D7E-BC06-682A800A7231}" type="pres">
      <dgm:prSet presAssocID="{7ED5B2E0-AD80-4008-8D3A-77FE082839C7}" presName="thickLine" presStyleLbl="alignNode1" presStyleIdx="4" presStyleCnt="5"/>
      <dgm:spPr/>
    </dgm:pt>
    <dgm:pt modelId="{F5178623-BB69-4861-B0AE-A94B9FF03352}" type="pres">
      <dgm:prSet presAssocID="{7ED5B2E0-AD80-4008-8D3A-77FE082839C7}" presName="horz1" presStyleCnt="0"/>
      <dgm:spPr/>
    </dgm:pt>
    <dgm:pt modelId="{9A3A8E1F-3E29-4915-8AB1-29FD7FDEE04D}" type="pres">
      <dgm:prSet presAssocID="{7ED5B2E0-AD80-4008-8D3A-77FE082839C7}" presName="tx1" presStyleLbl="revTx" presStyleIdx="4" presStyleCnt="5"/>
      <dgm:spPr/>
    </dgm:pt>
    <dgm:pt modelId="{A8E86DF2-2F1F-43A7-8BE5-09CB5659835F}" type="pres">
      <dgm:prSet presAssocID="{7ED5B2E0-AD80-4008-8D3A-77FE082839C7}" presName="vert1" presStyleCnt="0"/>
      <dgm:spPr/>
    </dgm:pt>
  </dgm:ptLst>
  <dgm:cxnLst>
    <dgm:cxn modelId="{54391F05-8B9B-4042-8378-E79A2520BB0A}" type="presOf" srcId="{E42C4C55-E544-477C-8114-E81EFFEFF53E}" destId="{AF6D764C-B52D-4EA0-9BA3-6B32141F55E4}" srcOrd="0" destOrd="0" presId="urn:microsoft.com/office/officeart/2008/layout/LinedList"/>
    <dgm:cxn modelId="{18E7B729-7EB9-4B06-B416-1B4CF92EE337}" type="presOf" srcId="{84A8501A-28C9-4982-91CD-1AF34121B3D3}" destId="{BCA6EFCE-E8AE-4B52-B3B4-271B7C8E538A}" srcOrd="0" destOrd="0" presId="urn:microsoft.com/office/officeart/2008/layout/LinedList"/>
    <dgm:cxn modelId="{D1C83336-8921-45FE-B8F6-F871C8AD722B}" srcId="{1488E636-22B5-430A-9C49-F3AF23B39B4D}" destId="{CD19A61E-62E1-4DED-B662-1B1D5EC65A6F}" srcOrd="2" destOrd="0" parTransId="{221625A1-3979-498D-A91C-E559860342C5}" sibTransId="{9FE39D50-B638-46EA-B0F6-C6FC9BED25D0}"/>
    <dgm:cxn modelId="{8BA38C57-FE73-4D9F-A0CA-0C10FFD7F52D}" srcId="{1488E636-22B5-430A-9C49-F3AF23B39B4D}" destId="{2667C673-D3E6-427E-A3EA-43D087B5C95A}" srcOrd="0" destOrd="0" parTransId="{E6688437-565E-4AB9-AEC4-197BD2254B16}" sibTransId="{1DDDA5D8-B731-4FAC-874B-3BA05A974592}"/>
    <dgm:cxn modelId="{71A6AE8A-D6CD-4F16-AA6B-9A1D573D4DA2}" type="presOf" srcId="{2667C673-D3E6-427E-A3EA-43D087B5C95A}" destId="{E3DCF990-2B5C-4596-B70D-DE4C80082DE6}" srcOrd="0" destOrd="0" presId="urn:microsoft.com/office/officeart/2008/layout/LinedList"/>
    <dgm:cxn modelId="{8A037799-F5C1-41E4-9F61-E10F4A182355}" srcId="{1488E636-22B5-430A-9C49-F3AF23B39B4D}" destId="{E42C4C55-E544-477C-8114-E81EFFEFF53E}" srcOrd="3" destOrd="0" parTransId="{B1619102-0A28-437F-B871-22316D84D5E5}" sibTransId="{2BD94252-0E88-4CEB-92C2-3E6B21498EE6}"/>
    <dgm:cxn modelId="{64981FC1-25A6-4C94-BF1F-154B488974F0}" type="presOf" srcId="{7ED5B2E0-AD80-4008-8D3A-77FE082839C7}" destId="{9A3A8E1F-3E29-4915-8AB1-29FD7FDEE04D}" srcOrd="0" destOrd="0" presId="urn:microsoft.com/office/officeart/2008/layout/LinedList"/>
    <dgm:cxn modelId="{5AFD70C5-0EC1-45C6-974F-C1F1AE45038F}" srcId="{1488E636-22B5-430A-9C49-F3AF23B39B4D}" destId="{7ED5B2E0-AD80-4008-8D3A-77FE082839C7}" srcOrd="4" destOrd="0" parTransId="{332018EA-4ED1-4643-8E30-30F2D1160DBA}" sibTransId="{63C93B00-63CE-4FB3-9FE4-38B0BDD21D3B}"/>
    <dgm:cxn modelId="{F2CC71CB-3288-486F-B6DF-DE7EA98ACC7C}" srcId="{1488E636-22B5-430A-9C49-F3AF23B39B4D}" destId="{84A8501A-28C9-4982-91CD-1AF34121B3D3}" srcOrd="1" destOrd="0" parTransId="{87047C4C-043F-4A05-84F0-FCC5C4E737BD}" sibTransId="{AB845BF4-ADB2-4AC1-9CAB-4D339ACDC90A}"/>
    <dgm:cxn modelId="{7DDFD3F0-8395-40AF-895D-B365E135C859}" type="presOf" srcId="{1488E636-22B5-430A-9C49-F3AF23B39B4D}" destId="{7BDA3785-37A4-43AD-9A8D-97DABEBC6611}" srcOrd="0" destOrd="0" presId="urn:microsoft.com/office/officeart/2008/layout/LinedList"/>
    <dgm:cxn modelId="{EB3C42F7-4088-4908-9221-8A95952D7EB8}" type="presOf" srcId="{CD19A61E-62E1-4DED-B662-1B1D5EC65A6F}" destId="{F851C723-35A3-47C6-8045-3ADA6F741202}" srcOrd="0" destOrd="0" presId="urn:microsoft.com/office/officeart/2008/layout/LinedList"/>
    <dgm:cxn modelId="{E073C784-5BDB-4087-8FE6-90AB3500953E}" type="presParOf" srcId="{7BDA3785-37A4-43AD-9A8D-97DABEBC6611}" destId="{64F9B33E-AFC1-4AF5-A933-3847B0F14DA4}" srcOrd="0" destOrd="0" presId="urn:microsoft.com/office/officeart/2008/layout/LinedList"/>
    <dgm:cxn modelId="{696A886F-E234-4CF2-A3AC-06DF9E4E544C}" type="presParOf" srcId="{7BDA3785-37A4-43AD-9A8D-97DABEBC6611}" destId="{5197C7C2-014F-4DDB-BAB9-98941E431578}" srcOrd="1" destOrd="0" presId="urn:microsoft.com/office/officeart/2008/layout/LinedList"/>
    <dgm:cxn modelId="{DCAAB2A6-8DCB-4F1F-AC0E-0353BE06412B}" type="presParOf" srcId="{5197C7C2-014F-4DDB-BAB9-98941E431578}" destId="{E3DCF990-2B5C-4596-B70D-DE4C80082DE6}" srcOrd="0" destOrd="0" presId="urn:microsoft.com/office/officeart/2008/layout/LinedList"/>
    <dgm:cxn modelId="{7136C9E1-D3BF-4B4C-B192-15112E7AF699}" type="presParOf" srcId="{5197C7C2-014F-4DDB-BAB9-98941E431578}" destId="{4CA442FA-F106-4D92-9C73-58AF0B9EFCC1}" srcOrd="1" destOrd="0" presId="urn:microsoft.com/office/officeart/2008/layout/LinedList"/>
    <dgm:cxn modelId="{E26E1400-4DC6-4AE9-87C1-5B49063A65EF}" type="presParOf" srcId="{7BDA3785-37A4-43AD-9A8D-97DABEBC6611}" destId="{B6445C67-761B-4029-B647-783A24EF8397}" srcOrd="2" destOrd="0" presId="urn:microsoft.com/office/officeart/2008/layout/LinedList"/>
    <dgm:cxn modelId="{AE92B97E-631B-4940-952A-FBC03A90CCCD}" type="presParOf" srcId="{7BDA3785-37A4-43AD-9A8D-97DABEBC6611}" destId="{84B943AA-EDCE-4498-9F79-1A2445A8CC13}" srcOrd="3" destOrd="0" presId="urn:microsoft.com/office/officeart/2008/layout/LinedList"/>
    <dgm:cxn modelId="{C1CAAC0E-3FDC-4CD5-9CC5-47DFA54BFFF0}" type="presParOf" srcId="{84B943AA-EDCE-4498-9F79-1A2445A8CC13}" destId="{BCA6EFCE-E8AE-4B52-B3B4-271B7C8E538A}" srcOrd="0" destOrd="0" presId="urn:microsoft.com/office/officeart/2008/layout/LinedList"/>
    <dgm:cxn modelId="{AED160A5-B6DF-4F26-9E5C-3B495F6D70F0}" type="presParOf" srcId="{84B943AA-EDCE-4498-9F79-1A2445A8CC13}" destId="{0187FAE0-4EA0-4680-B1F4-F1CA039A06A5}" srcOrd="1" destOrd="0" presId="urn:microsoft.com/office/officeart/2008/layout/LinedList"/>
    <dgm:cxn modelId="{0854DFF9-5857-44AA-BD81-24808BFC1771}" type="presParOf" srcId="{7BDA3785-37A4-43AD-9A8D-97DABEBC6611}" destId="{D2235655-48EE-483C-AC1B-34FB7318101F}" srcOrd="4" destOrd="0" presId="urn:microsoft.com/office/officeart/2008/layout/LinedList"/>
    <dgm:cxn modelId="{2AA678F1-C610-44FB-80B9-D340D5FF6591}" type="presParOf" srcId="{7BDA3785-37A4-43AD-9A8D-97DABEBC6611}" destId="{DB9F0C8A-495C-4B68-84F9-1C56C34E9812}" srcOrd="5" destOrd="0" presId="urn:microsoft.com/office/officeart/2008/layout/LinedList"/>
    <dgm:cxn modelId="{97C42F1B-1549-402D-B234-67D8FD460BC5}" type="presParOf" srcId="{DB9F0C8A-495C-4B68-84F9-1C56C34E9812}" destId="{F851C723-35A3-47C6-8045-3ADA6F741202}" srcOrd="0" destOrd="0" presId="urn:microsoft.com/office/officeart/2008/layout/LinedList"/>
    <dgm:cxn modelId="{5A514061-86D9-4EA7-A865-153A5309CFED}" type="presParOf" srcId="{DB9F0C8A-495C-4B68-84F9-1C56C34E9812}" destId="{C523D1A5-325D-456B-B599-3A700E5BBD8B}" srcOrd="1" destOrd="0" presId="urn:microsoft.com/office/officeart/2008/layout/LinedList"/>
    <dgm:cxn modelId="{8E302058-5E99-430C-B642-C97E7E6D0013}" type="presParOf" srcId="{7BDA3785-37A4-43AD-9A8D-97DABEBC6611}" destId="{D3B181AA-1533-44A3-826B-2DD4FC4B7763}" srcOrd="6" destOrd="0" presId="urn:microsoft.com/office/officeart/2008/layout/LinedList"/>
    <dgm:cxn modelId="{35BCDD5D-ED42-42BA-A234-61FBF367F675}" type="presParOf" srcId="{7BDA3785-37A4-43AD-9A8D-97DABEBC6611}" destId="{7B4E7F69-8EFB-4D39-B35A-B50525650E78}" srcOrd="7" destOrd="0" presId="urn:microsoft.com/office/officeart/2008/layout/LinedList"/>
    <dgm:cxn modelId="{EAC16216-AF7E-4927-92E6-A95CD44A0830}" type="presParOf" srcId="{7B4E7F69-8EFB-4D39-B35A-B50525650E78}" destId="{AF6D764C-B52D-4EA0-9BA3-6B32141F55E4}" srcOrd="0" destOrd="0" presId="urn:microsoft.com/office/officeart/2008/layout/LinedList"/>
    <dgm:cxn modelId="{B56C59CA-7A35-4919-BBBA-DEA9D381381A}" type="presParOf" srcId="{7B4E7F69-8EFB-4D39-B35A-B50525650E78}" destId="{6182DA55-D52F-4C96-B6EC-89DDFFB431A4}" srcOrd="1" destOrd="0" presId="urn:microsoft.com/office/officeart/2008/layout/LinedList"/>
    <dgm:cxn modelId="{2065770C-D509-4662-9D46-E70C5287CF48}" type="presParOf" srcId="{7BDA3785-37A4-43AD-9A8D-97DABEBC6611}" destId="{89FBBD83-DA6B-4D7E-BC06-682A800A7231}" srcOrd="8" destOrd="0" presId="urn:microsoft.com/office/officeart/2008/layout/LinedList"/>
    <dgm:cxn modelId="{725F7986-6A20-449C-9310-6BB8E5892202}" type="presParOf" srcId="{7BDA3785-37A4-43AD-9A8D-97DABEBC6611}" destId="{F5178623-BB69-4861-B0AE-A94B9FF03352}" srcOrd="9" destOrd="0" presId="urn:microsoft.com/office/officeart/2008/layout/LinedList"/>
    <dgm:cxn modelId="{08384772-4AA3-4598-8884-DF46FF7E749B}" type="presParOf" srcId="{F5178623-BB69-4861-B0AE-A94B9FF03352}" destId="{9A3A8E1F-3E29-4915-8AB1-29FD7FDEE04D}" srcOrd="0" destOrd="0" presId="urn:microsoft.com/office/officeart/2008/layout/LinedList"/>
    <dgm:cxn modelId="{D1B5F0EF-0FCB-41E4-90F4-53856BA902AD}" type="presParOf" srcId="{F5178623-BB69-4861-B0AE-A94B9FF03352}" destId="{A8E86DF2-2F1F-43A7-8BE5-09CB5659835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9B33E-AFC1-4AF5-A933-3847B0F14DA4}">
      <dsp:nvSpPr>
        <dsp:cNvPr id="0" name=""/>
        <dsp:cNvSpPr/>
      </dsp:nvSpPr>
      <dsp:spPr>
        <a:xfrm>
          <a:off x="0" y="415"/>
          <a:ext cx="10895369"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DCF990-2B5C-4596-B70D-DE4C80082DE6}">
      <dsp:nvSpPr>
        <dsp:cNvPr id="0" name=""/>
        <dsp:cNvSpPr/>
      </dsp:nvSpPr>
      <dsp:spPr>
        <a:xfrm>
          <a:off x="0" y="415"/>
          <a:ext cx="10895369" cy="680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Install Ansible in the EC2 machine provided</a:t>
          </a:r>
        </a:p>
      </dsp:txBody>
      <dsp:txXfrm>
        <a:off x="0" y="415"/>
        <a:ext cx="10895369" cy="680689"/>
      </dsp:txXfrm>
    </dsp:sp>
    <dsp:sp modelId="{B6445C67-761B-4029-B647-783A24EF8397}">
      <dsp:nvSpPr>
        <dsp:cNvPr id="0" name=""/>
        <dsp:cNvSpPr/>
      </dsp:nvSpPr>
      <dsp:spPr>
        <a:xfrm>
          <a:off x="0" y="681104"/>
          <a:ext cx="10895369"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A6EFCE-E8AE-4B52-B3B4-271B7C8E538A}">
      <dsp:nvSpPr>
        <dsp:cNvPr id="0" name=""/>
        <dsp:cNvSpPr/>
      </dsp:nvSpPr>
      <dsp:spPr>
        <a:xfrm>
          <a:off x="0" y="681104"/>
          <a:ext cx="10895369" cy="680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Install Java, python and apache2 in ec2 using ansible playbook. Modifications needs to be done for the apache2 using ansible playbook, so that when &lt;ip&gt;:&lt;port number&gt; is entered in the webserver it should display default page.</a:t>
          </a:r>
        </a:p>
      </dsp:txBody>
      <dsp:txXfrm>
        <a:off x="0" y="681104"/>
        <a:ext cx="10895369" cy="680689"/>
      </dsp:txXfrm>
    </dsp:sp>
    <dsp:sp modelId="{D2235655-48EE-483C-AC1B-34FB7318101F}">
      <dsp:nvSpPr>
        <dsp:cNvPr id="0" name=""/>
        <dsp:cNvSpPr/>
      </dsp:nvSpPr>
      <dsp:spPr>
        <a:xfrm>
          <a:off x="0" y="1361793"/>
          <a:ext cx="10895369"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51C723-35A3-47C6-8045-3ADA6F741202}">
      <dsp:nvSpPr>
        <dsp:cNvPr id="0" name=""/>
        <dsp:cNvSpPr/>
      </dsp:nvSpPr>
      <dsp:spPr>
        <a:xfrm>
          <a:off x="0" y="1361793"/>
          <a:ext cx="10895369" cy="680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Add a new task to the playbook where repo from GitLab need to be cloned to cloned to local machine. This repo consists of ‘index.html’ file and this need to be copied to apache2 /var/www/html/ path using ansible.</a:t>
          </a:r>
        </a:p>
      </dsp:txBody>
      <dsp:txXfrm>
        <a:off x="0" y="1361793"/>
        <a:ext cx="10895369" cy="680689"/>
      </dsp:txXfrm>
    </dsp:sp>
    <dsp:sp modelId="{D3B181AA-1533-44A3-826B-2DD4FC4B7763}">
      <dsp:nvSpPr>
        <dsp:cNvPr id="0" name=""/>
        <dsp:cNvSpPr/>
      </dsp:nvSpPr>
      <dsp:spPr>
        <a:xfrm>
          <a:off x="0" y="2042483"/>
          <a:ext cx="10895369"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6D764C-B52D-4EA0-9BA3-6B32141F55E4}">
      <dsp:nvSpPr>
        <dsp:cNvPr id="0" name=""/>
        <dsp:cNvSpPr/>
      </dsp:nvSpPr>
      <dsp:spPr>
        <a:xfrm>
          <a:off x="0" y="2042483"/>
          <a:ext cx="10895369" cy="680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The apache2 service needs to be restarted. Once restart is done, check the status of the service. This is also done using ansible.</a:t>
          </a:r>
        </a:p>
      </dsp:txBody>
      <dsp:txXfrm>
        <a:off x="0" y="2042483"/>
        <a:ext cx="10895369" cy="680689"/>
      </dsp:txXfrm>
    </dsp:sp>
    <dsp:sp modelId="{89FBBD83-DA6B-4D7E-BC06-682A800A7231}">
      <dsp:nvSpPr>
        <dsp:cNvPr id="0" name=""/>
        <dsp:cNvSpPr/>
      </dsp:nvSpPr>
      <dsp:spPr>
        <a:xfrm>
          <a:off x="0" y="2723172"/>
          <a:ext cx="10895369"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3A8E1F-3E29-4915-8AB1-29FD7FDEE04D}">
      <dsp:nvSpPr>
        <dsp:cNvPr id="0" name=""/>
        <dsp:cNvSpPr/>
      </dsp:nvSpPr>
      <dsp:spPr>
        <a:xfrm>
          <a:off x="0" y="2723172"/>
          <a:ext cx="10895369" cy="680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When the web console is reloaded the new page should be displayed.</a:t>
          </a:r>
        </a:p>
      </dsp:txBody>
      <dsp:txXfrm>
        <a:off x="0" y="2723172"/>
        <a:ext cx="10895369" cy="68068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8AE22-68F1-492C-9EF7-5409FA737665}" type="datetimeFigureOut">
              <a:rPr lang="en-US" smtClean="0"/>
              <a:t>10/14/2021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004026-22F1-498A-97D4-2202755D324F}" type="slidenum">
              <a:rPr lang="en-US" smtClean="0"/>
              <a:t>‹#›</a:t>
            </a:fld>
            <a:endParaRPr lang="en-US"/>
          </a:p>
        </p:txBody>
      </p:sp>
    </p:spTree>
    <p:extLst>
      <p:ext uri="{BB962C8B-B14F-4D97-AF65-F5344CB8AC3E}">
        <p14:creationId xmlns:p14="http://schemas.microsoft.com/office/powerpoint/2010/main" val="3009327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004026-22F1-498A-97D4-2202755D324F}" type="slidenum">
              <a:rPr lang="en-US" smtClean="0"/>
              <a:t>20</a:t>
            </a:fld>
            <a:endParaRPr lang="en-US"/>
          </a:p>
        </p:txBody>
      </p:sp>
    </p:spTree>
    <p:extLst>
      <p:ext uri="{BB962C8B-B14F-4D97-AF65-F5344CB8AC3E}">
        <p14:creationId xmlns:p14="http://schemas.microsoft.com/office/powerpoint/2010/main" val="161088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004026-22F1-498A-97D4-2202755D324F}" type="slidenum">
              <a:rPr lang="en-US" smtClean="0"/>
              <a:t>30</a:t>
            </a:fld>
            <a:endParaRPr lang="en-US"/>
          </a:p>
        </p:txBody>
      </p:sp>
    </p:spTree>
    <p:extLst>
      <p:ext uri="{BB962C8B-B14F-4D97-AF65-F5344CB8AC3E}">
        <p14:creationId xmlns:p14="http://schemas.microsoft.com/office/powerpoint/2010/main" val="2344912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BACA3F-F10A-4156-B79A-43246D77D867}"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3047724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BACA3F-F10A-4156-B79A-43246D77D867}" type="datetimeFigureOut">
              <a:rPr lang="en-US" smtClean="0"/>
              <a:t>10/14/2021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107602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BACA3F-F10A-4156-B79A-43246D77D867}"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3231730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BACA3F-F10A-4156-B79A-43246D77D867}"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B87CC-30A3-4440-BD9E-81D061DA0EC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4038904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BACA3F-F10A-4156-B79A-43246D77D867}"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1412279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BACA3F-F10A-4156-B79A-43246D77D867}" type="datetimeFigureOut">
              <a:rPr lang="en-US" smtClean="0"/>
              <a:t>10/14/2021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651977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BACA3F-F10A-4156-B79A-43246D77D867}" type="datetimeFigureOut">
              <a:rPr lang="en-US" smtClean="0"/>
              <a:t>10/14/2021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1858415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BACA3F-F10A-4156-B79A-43246D77D867}"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2953348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BACA3F-F10A-4156-B79A-43246D77D867}"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3769332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BACA3F-F10A-4156-B79A-43246D77D867}"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329470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BACA3F-F10A-4156-B79A-43246D77D867}"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330278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BACA3F-F10A-4156-B79A-43246D77D867}" type="datetimeFigureOut">
              <a:rPr lang="en-US" smtClean="0"/>
              <a:t>10/14/2021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385689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BACA3F-F10A-4156-B79A-43246D77D867}" type="datetimeFigureOut">
              <a:rPr lang="en-US" smtClean="0"/>
              <a:t>10/14/2021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1164499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BACA3F-F10A-4156-B79A-43246D77D867}" type="datetimeFigureOut">
              <a:rPr lang="en-US" smtClean="0"/>
              <a:t>10/14/2021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422535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BACA3F-F10A-4156-B79A-43246D77D867}" type="datetimeFigureOut">
              <a:rPr lang="en-US" smtClean="0"/>
              <a:t>10/14/2021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264320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BACA3F-F10A-4156-B79A-43246D77D867}" type="datetimeFigureOut">
              <a:rPr lang="en-US" smtClean="0"/>
              <a:t>10/14/2021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2217199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BACA3F-F10A-4156-B79A-43246D77D867}" type="datetimeFigureOut">
              <a:rPr lang="en-US" smtClean="0"/>
              <a:t>10/14/2021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B87CC-30A3-4440-BD9E-81D061DA0EC4}" type="slidenum">
              <a:rPr lang="en-US" smtClean="0"/>
              <a:t>‹#›</a:t>
            </a:fld>
            <a:endParaRPr lang="en-US"/>
          </a:p>
        </p:txBody>
      </p:sp>
    </p:spTree>
    <p:extLst>
      <p:ext uri="{BB962C8B-B14F-4D97-AF65-F5344CB8AC3E}">
        <p14:creationId xmlns:p14="http://schemas.microsoft.com/office/powerpoint/2010/main" val="133769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BACA3F-F10A-4156-B79A-43246D77D867}" type="datetimeFigureOut">
              <a:rPr lang="en-US" smtClean="0"/>
              <a:t>10/14/2021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3DB87CC-30A3-4440-BD9E-81D061DA0EC4}" type="slidenum">
              <a:rPr lang="en-US" smtClean="0"/>
              <a:t>‹#›</a:t>
            </a:fld>
            <a:endParaRPr lang="en-US"/>
          </a:p>
        </p:txBody>
      </p:sp>
    </p:spTree>
    <p:extLst>
      <p:ext uri="{BB962C8B-B14F-4D97-AF65-F5344CB8AC3E}">
        <p14:creationId xmlns:p14="http://schemas.microsoft.com/office/powerpoint/2010/main" val="324256993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9FEF9A-9073-4D0C-AE3F-4B05B7C78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C28380-E9C5-4DCE-B5C1-4AA895BF65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 name="Picture 11">
            <a:extLst>
              <a:ext uri="{FF2B5EF4-FFF2-40B4-BE49-F238E27FC236}">
                <a16:creationId xmlns:a16="http://schemas.microsoft.com/office/drawing/2014/main" id="{1E55D28D-C2E2-4760-9A13-C5F71FE751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69995C4B-8CD5-40DB-8530-565CC08966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5">
            <a:extLst>
              <a:ext uri="{FF2B5EF4-FFF2-40B4-BE49-F238E27FC236}">
                <a16:creationId xmlns:a16="http://schemas.microsoft.com/office/drawing/2014/main" id="{4A050BCC-0CE3-4398-8A11-7F2AFE718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 name="Picture 17">
            <a:extLst>
              <a:ext uri="{FF2B5EF4-FFF2-40B4-BE49-F238E27FC236}">
                <a16:creationId xmlns:a16="http://schemas.microsoft.com/office/drawing/2014/main" id="{E2054B8B-C60C-495C-AAFE-111588B9AA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Freeform 5">
            <a:extLst>
              <a:ext uri="{FF2B5EF4-FFF2-40B4-BE49-F238E27FC236}">
                <a16:creationId xmlns:a16="http://schemas.microsoft.com/office/drawing/2014/main" id="{9A868E46-760C-4803-96E3-94D7FF55D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 name="Subtitle 2">
            <a:extLst>
              <a:ext uri="{FF2B5EF4-FFF2-40B4-BE49-F238E27FC236}">
                <a16:creationId xmlns:a16="http://schemas.microsoft.com/office/drawing/2014/main" id="{7B75D56A-89C4-4887-9A57-D2AB2CD32A21}"/>
              </a:ext>
            </a:extLst>
          </p:cNvPr>
          <p:cNvSpPr>
            <a:spLocks noGrp="1"/>
          </p:cNvSpPr>
          <p:nvPr>
            <p:ph type="subTitle" idx="1"/>
          </p:nvPr>
        </p:nvSpPr>
        <p:spPr>
          <a:xfrm>
            <a:off x="1154955" y="1333500"/>
            <a:ext cx="2914380" cy="4191000"/>
          </a:xfrm>
        </p:spPr>
        <p:txBody>
          <a:bodyPr anchor="ctr">
            <a:normAutofit/>
          </a:bodyPr>
          <a:lstStyle/>
          <a:p>
            <a:pPr algn="r"/>
            <a:r>
              <a:rPr lang="en-US">
                <a:solidFill>
                  <a:schemeClr val="tx1"/>
                </a:solidFill>
              </a:rPr>
              <a:t>Vaishnavy prakash</a:t>
            </a:r>
          </a:p>
          <a:p>
            <a:pPr algn="r"/>
            <a:r>
              <a:rPr lang="en-US">
                <a:solidFill>
                  <a:schemeClr val="tx1"/>
                </a:solidFill>
              </a:rPr>
              <a:t>U-id: 168225</a:t>
            </a:r>
          </a:p>
        </p:txBody>
      </p:sp>
      <p:cxnSp>
        <p:nvCxnSpPr>
          <p:cNvPr id="22" name="Straight Connector 21">
            <a:extLst>
              <a:ext uri="{FF2B5EF4-FFF2-40B4-BE49-F238E27FC236}">
                <a16:creationId xmlns:a16="http://schemas.microsoft.com/office/drawing/2014/main" id="{C632DB3C-29C8-435B-832E-2A0003319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61021" y="1828800"/>
            <a:ext cx="0" cy="3200400"/>
          </a:xfrm>
          <a:prstGeom prst="line">
            <a:avLst/>
          </a:prstGeom>
          <a:ln w="19050" cap="sq">
            <a:solidFill>
              <a:schemeClr val="bg2">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D9FDBA-F094-4EC2-BBB5-226634BFCB4D}"/>
              </a:ext>
            </a:extLst>
          </p:cNvPr>
          <p:cNvSpPr>
            <a:spLocks noGrp="1"/>
          </p:cNvSpPr>
          <p:nvPr>
            <p:ph type="ctrTitle"/>
          </p:nvPr>
        </p:nvSpPr>
        <p:spPr>
          <a:xfrm>
            <a:off x="4652707" y="1333500"/>
            <a:ext cx="6240580" cy="4191000"/>
          </a:xfrm>
        </p:spPr>
        <p:txBody>
          <a:bodyPr anchor="ctr">
            <a:normAutofit/>
          </a:bodyPr>
          <a:lstStyle/>
          <a:p>
            <a:r>
              <a:rPr lang="en-US" dirty="0"/>
              <a:t>ASSESSMENT</a:t>
            </a:r>
          </a:p>
        </p:txBody>
      </p:sp>
    </p:spTree>
    <p:extLst>
      <p:ext uri="{BB962C8B-B14F-4D97-AF65-F5344CB8AC3E}">
        <p14:creationId xmlns:p14="http://schemas.microsoft.com/office/powerpoint/2010/main" val="2458019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B87DDF-52B5-4EBA-B52F-FD79762E3028}"/>
              </a:ext>
            </a:extLst>
          </p:cNvPr>
          <p:cNvPicPr>
            <a:picLocks noChangeAspect="1"/>
          </p:cNvPicPr>
          <p:nvPr/>
        </p:nvPicPr>
        <p:blipFill>
          <a:blip r:embed="rId2"/>
          <a:stretch>
            <a:fillRect/>
          </a:stretch>
        </p:blipFill>
        <p:spPr>
          <a:xfrm>
            <a:off x="2003461" y="544530"/>
            <a:ext cx="7161087" cy="5537771"/>
          </a:xfrm>
          <a:prstGeom prst="rect">
            <a:avLst/>
          </a:prstGeom>
        </p:spPr>
      </p:pic>
    </p:spTree>
    <p:extLst>
      <p:ext uri="{BB962C8B-B14F-4D97-AF65-F5344CB8AC3E}">
        <p14:creationId xmlns:p14="http://schemas.microsoft.com/office/powerpoint/2010/main" val="104276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482F9D-E110-434E-9B4F-41A3F5CB2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5779FF2E-BB5C-4805-AAD5-275495A2B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077313F-0949-454D-ADFE-799741BA5766}"/>
              </a:ext>
            </a:extLst>
          </p:cNvPr>
          <p:cNvSpPr>
            <a:spLocks noGrp="1"/>
          </p:cNvSpPr>
          <p:nvPr>
            <p:ph type="title"/>
          </p:nvPr>
        </p:nvSpPr>
        <p:spPr>
          <a:xfrm>
            <a:off x="648930" y="629267"/>
            <a:ext cx="9252154" cy="1016654"/>
          </a:xfrm>
        </p:spPr>
        <p:txBody>
          <a:bodyPr>
            <a:normAutofit/>
          </a:bodyPr>
          <a:lstStyle/>
          <a:p>
            <a:r>
              <a:rPr lang="en-US">
                <a:solidFill>
                  <a:srgbClr val="EBEBEB"/>
                </a:solidFill>
              </a:rPr>
              <a:t>Task 2</a:t>
            </a:r>
          </a:p>
        </p:txBody>
      </p:sp>
      <p:sp>
        <p:nvSpPr>
          <p:cNvPr id="14" name="Rectangle 13">
            <a:extLst>
              <a:ext uri="{FF2B5EF4-FFF2-40B4-BE49-F238E27FC236}">
                <a16:creationId xmlns:a16="http://schemas.microsoft.com/office/drawing/2014/main" id="{6EB83258-50E7-4A51-8C48-ADA7CD7F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A4188960-1398-409C-BA5D-F87CCB743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C1D62636-51F1-4D28-BD42-2BAEC953A6BC}"/>
              </a:ext>
            </a:extLst>
          </p:cNvPr>
          <p:cNvGraphicFramePr>
            <a:graphicFrameLocks noGrp="1"/>
          </p:cNvGraphicFramePr>
          <p:nvPr>
            <p:ph idx="1"/>
            <p:extLst>
              <p:ext uri="{D42A27DB-BD31-4B8C-83A1-F6EECF244321}">
                <p14:modId xmlns:p14="http://schemas.microsoft.com/office/powerpoint/2010/main" val="290090338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091285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197D-9CB0-4482-88EE-B2197D4FD815}"/>
              </a:ext>
            </a:extLst>
          </p:cNvPr>
          <p:cNvSpPr>
            <a:spLocks noGrp="1"/>
          </p:cNvSpPr>
          <p:nvPr>
            <p:ph type="title"/>
          </p:nvPr>
        </p:nvSpPr>
        <p:spPr>
          <a:xfrm flipH="1">
            <a:off x="236306" y="5938462"/>
            <a:ext cx="11784458" cy="785973"/>
          </a:xfrm>
        </p:spPr>
        <p:txBody>
          <a:bodyPr/>
          <a:lstStyle/>
          <a:p>
            <a:r>
              <a:rPr lang="en-US" sz="1400" dirty="0"/>
              <a:t>Here , in the ec2-instance ansible was already installed by me. By using the command : ‘</a:t>
            </a:r>
            <a:r>
              <a:rPr lang="en-US" sz="1400" b="1" dirty="0"/>
              <a:t>pip uninstall ansible</a:t>
            </a:r>
            <a:r>
              <a:rPr lang="en-US" sz="1400" dirty="0"/>
              <a:t>’ I uninstalled the Ansible.</a:t>
            </a:r>
            <a:br>
              <a:rPr lang="en-US" sz="1400" dirty="0"/>
            </a:br>
            <a:r>
              <a:rPr lang="en-US" sz="1400" dirty="0"/>
              <a:t>Then with the command: pip show ansible, I Checked if the ansible is still there or not. </a:t>
            </a:r>
            <a:br>
              <a:rPr lang="en-US" sz="1400" dirty="0"/>
            </a:br>
            <a:r>
              <a:rPr lang="en-US" sz="1400" dirty="0"/>
              <a:t>As you can see Ansible is uninstalled.</a:t>
            </a:r>
          </a:p>
        </p:txBody>
      </p:sp>
      <p:pic>
        <p:nvPicPr>
          <p:cNvPr id="5" name="Content Placeholder 4" descr="Text&#10;&#10;Description automatically generated">
            <a:extLst>
              <a:ext uri="{FF2B5EF4-FFF2-40B4-BE49-F238E27FC236}">
                <a16:creationId xmlns:a16="http://schemas.microsoft.com/office/drawing/2014/main" id="{539277F5-EC5A-4AE1-8869-4D6A73872D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305" y="0"/>
            <a:ext cx="11578975" cy="5845996"/>
          </a:xfrm>
        </p:spPr>
      </p:pic>
    </p:spTree>
    <p:extLst>
      <p:ext uri="{BB962C8B-B14F-4D97-AF65-F5344CB8AC3E}">
        <p14:creationId xmlns:p14="http://schemas.microsoft.com/office/powerpoint/2010/main" val="106429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12C96-CDF7-4BF4-9C00-BA530765F3FC}"/>
              </a:ext>
            </a:extLst>
          </p:cNvPr>
          <p:cNvSpPr>
            <a:spLocks noGrp="1"/>
          </p:cNvSpPr>
          <p:nvPr>
            <p:ph type="title"/>
          </p:nvPr>
        </p:nvSpPr>
        <p:spPr>
          <a:xfrm flipH="1">
            <a:off x="143839" y="5804898"/>
            <a:ext cx="11918022" cy="888713"/>
          </a:xfrm>
        </p:spPr>
        <p:txBody>
          <a:bodyPr/>
          <a:lstStyle/>
          <a:p>
            <a:r>
              <a:rPr lang="en-US" sz="1600" dirty="0"/>
              <a:t>Here, I installed ansible using command : ‘</a:t>
            </a:r>
            <a:r>
              <a:rPr lang="en-US" sz="1600" b="1" dirty="0">
                <a:highlight>
                  <a:srgbClr val="008000"/>
                </a:highlight>
              </a:rPr>
              <a:t>pip install ansible</a:t>
            </a:r>
            <a:r>
              <a:rPr lang="en-US" sz="1600" b="1" dirty="0"/>
              <a:t>’</a:t>
            </a:r>
            <a:br>
              <a:rPr lang="en-US" sz="1600" dirty="0"/>
            </a:br>
            <a:r>
              <a:rPr lang="en-US" sz="1600" dirty="0"/>
              <a:t>Ansible successfully installed.</a:t>
            </a:r>
            <a:br>
              <a:rPr lang="en-US" sz="1600" dirty="0"/>
            </a:br>
            <a:r>
              <a:rPr lang="en-US" sz="1600" dirty="0"/>
              <a:t>Then checked the version using the command : ansible –version. Version is 2.11.5 is returned .</a:t>
            </a:r>
          </a:p>
        </p:txBody>
      </p:sp>
      <p:pic>
        <p:nvPicPr>
          <p:cNvPr id="5" name="Content Placeholder 4" descr="Text&#10;&#10;Description automatically generated">
            <a:extLst>
              <a:ext uri="{FF2B5EF4-FFF2-40B4-BE49-F238E27FC236}">
                <a16:creationId xmlns:a16="http://schemas.microsoft.com/office/drawing/2014/main" id="{147CB683-102C-45AF-8624-95FAB68564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39" y="92467"/>
            <a:ext cx="11825554" cy="5630471"/>
          </a:xfrm>
        </p:spPr>
      </p:pic>
    </p:spTree>
    <p:extLst>
      <p:ext uri="{BB962C8B-B14F-4D97-AF65-F5344CB8AC3E}">
        <p14:creationId xmlns:p14="http://schemas.microsoft.com/office/powerpoint/2010/main" val="244251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43EA7-830B-47F8-9825-316EAB3884B5}"/>
              </a:ext>
            </a:extLst>
          </p:cNvPr>
          <p:cNvSpPr>
            <a:spLocks noGrp="1"/>
          </p:cNvSpPr>
          <p:nvPr>
            <p:ph type="title"/>
          </p:nvPr>
        </p:nvSpPr>
        <p:spPr>
          <a:xfrm>
            <a:off x="645130" y="55452"/>
            <a:ext cx="9404723" cy="554149"/>
          </a:xfrm>
        </p:spPr>
        <p:txBody>
          <a:bodyPr/>
          <a:lstStyle/>
          <a:p>
            <a:r>
              <a:rPr lang="en-US" sz="3200" b="1" dirty="0"/>
              <a:t>Playbook -1</a:t>
            </a:r>
          </a:p>
        </p:txBody>
      </p:sp>
      <p:pic>
        <p:nvPicPr>
          <p:cNvPr id="4" name="Picture 3">
            <a:extLst>
              <a:ext uri="{FF2B5EF4-FFF2-40B4-BE49-F238E27FC236}">
                <a16:creationId xmlns:a16="http://schemas.microsoft.com/office/drawing/2014/main" id="{417297F1-287B-4403-B080-B321A5278C61}"/>
              </a:ext>
            </a:extLst>
          </p:cNvPr>
          <p:cNvPicPr>
            <a:picLocks noChangeAspect="1"/>
          </p:cNvPicPr>
          <p:nvPr/>
        </p:nvPicPr>
        <p:blipFill>
          <a:blip r:embed="rId2"/>
          <a:stretch>
            <a:fillRect/>
          </a:stretch>
        </p:blipFill>
        <p:spPr>
          <a:xfrm>
            <a:off x="1580542" y="720919"/>
            <a:ext cx="5744932" cy="5998379"/>
          </a:xfrm>
          <a:prstGeom prst="rect">
            <a:avLst/>
          </a:prstGeom>
        </p:spPr>
      </p:pic>
    </p:spTree>
    <p:extLst>
      <p:ext uri="{BB962C8B-B14F-4D97-AF65-F5344CB8AC3E}">
        <p14:creationId xmlns:p14="http://schemas.microsoft.com/office/powerpoint/2010/main" val="205389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CC2075-78D1-45AD-A382-FA68AB88A473}"/>
              </a:ext>
            </a:extLst>
          </p:cNvPr>
          <p:cNvPicPr>
            <a:picLocks noChangeAspect="1"/>
          </p:cNvPicPr>
          <p:nvPr/>
        </p:nvPicPr>
        <p:blipFill>
          <a:blip r:embed="rId2"/>
          <a:stretch>
            <a:fillRect/>
          </a:stretch>
        </p:blipFill>
        <p:spPr>
          <a:xfrm>
            <a:off x="1132766" y="102743"/>
            <a:ext cx="6655045" cy="6755258"/>
          </a:xfrm>
          <a:prstGeom prst="rect">
            <a:avLst/>
          </a:prstGeom>
        </p:spPr>
      </p:pic>
    </p:spTree>
    <p:extLst>
      <p:ext uri="{BB962C8B-B14F-4D97-AF65-F5344CB8AC3E}">
        <p14:creationId xmlns:p14="http://schemas.microsoft.com/office/powerpoint/2010/main" val="3661185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FDA95C12-7842-4174-AFB2-0AF0D5881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87" y="604480"/>
            <a:ext cx="11239928" cy="627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E3111A51-4F6C-4048-BD82-21B031592595}"/>
              </a:ext>
            </a:extLst>
          </p:cNvPr>
          <p:cNvSpPr>
            <a:spLocks noGrp="1"/>
          </p:cNvSpPr>
          <p:nvPr>
            <p:ph type="title"/>
          </p:nvPr>
        </p:nvSpPr>
        <p:spPr>
          <a:xfrm>
            <a:off x="164387" y="0"/>
            <a:ext cx="11496782" cy="585627"/>
          </a:xfrm>
        </p:spPr>
        <p:txBody>
          <a:bodyPr/>
          <a:lstStyle/>
          <a:p>
            <a:r>
              <a:rPr lang="en-US" sz="1400" dirty="0"/>
              <a:t>Here, installing java, python and httpd(apache2 ) is done. In the playbook that is displayed in the screenshot the step is in this way that if java or python is pre-installed that installation will be skipped, and it proceeds to installing httpd.</a:t>
            </a:r>
          </a:p>
        </p:txBody>
      </p:sp>
    </p:spTree>
    <p:extLst>
      <p:ext uri="{BB962C8B-B14F-4D97-AF65-F5344CB8AC3E}">
        <p14:creationId xmlns:p14="http://schemas.microsoft.com/office/powerpoint/2010/main" val="3578361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AD69-1862-43A5-AF93-D494AD0295E9}"/>
              </a:ext>
            </a:extLst>
          </p:cNvPr>
          <p:cNvSpPr>
            <a:spLocks noGrp="1"/>
          </p:cNvSpPr>
          <p:nvPr>
            <p:ph type="title"/>
          </p:nvPr>
        </p:nvSpPr>
        <p:spPr>
          <a:xfrm>
            <a:off x="976045" y="1"/>
            <a:ext cx="9404723" cy="400692"/>
          </a:xfrm>
        </p:spPr>
        <p:txBody>
          <a:bodyPr/>
          <a:lstStyle/>
          <a:p>
            <a:r>
              <a:rPr lang="en-US" sz="1600" dirty="0"/>
              <a:t>The playbook is ran using the command : </a:t>
            </a:r>
            <a:r>
              <a:rPr lang="en-US" sz="1600" dirty="0">
                <a:highlight>
                  <a:srgbClr val="008000"/>
                </a:highlight>
              </a:rPr>
              <a:t>ansible-playbook book1.yml</a:t>
            </a:r>
          </a:p>
        </p:txBody>
      </p:sp>
      <p:pic>
        <p:nvPicPr>
          <p:cNvPr id="3075" name="Picture 3">
            <a:extLst>
              <a:ext uri="{FF2B5EF4-FFF2-40B4-BE49-F238E27FC236}">
                <a16:creationId xmlns:a16="http://schemas.microsoft.com/office/drawing/2014/main" id="{3133A99F-0010-4CD0-B602-2475BCC57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11" y="354458"/>
            <a:ext cx="11856377" cy="6503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648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15767-73BD-44B2-98A5-39500DB4CAD0}"/>
              </a:ext>
            </a:extLst>
          </p:cNvPr>
          <p:cNvSpPr>
            <a:spLocks noGrp="1"/>
          </p:cNvSpPr>
          <p:nvPr>
            <p:ph type="title"/>
          </p:nvPr>
        </p:nvSpPr>
        <p:spPr>
          <a:xfrm>
            <a:off x="184935" y="92467"/>
            <a:ext cx="12007065" cy="1058239"/>
          </a:xfrm>
        </p:spPr>
        <p:txBody>
          <a:bodyPr/>
          <a:lstStyle/>
          <a:p>
            <a:r>
              <a:rPr lang="en-US" sz="1400" dirty="0"/>
              <a:t>Once the playbook was successfully executed . Checked the http service using the command : </a:t>
            </a:r>
            <a:r>
              <a:rPr lang="en-US" sz="1400" dirty="0" err="1">
                <a:highlight>
                  <a:srgbClr val="008000"/>
                </a:highlight>
              </a:rPr>
              <a:t>sudo</a:t>
            </a:r>
            <a:r>
              <a:rPr lang="en-US" sz="1400" dirty="0">
                <a:highlight>
                  <a:srgbClr val="008000"/>
                </a:highlight>
              </a:rPr>
              <a:t> service httpd status</a:t>
            </a:r>
            <a:r>
              <a:rPr lang="en-US" sz="1400" dirty="0"/>
              <a:t>. It was inactive.</a:t>
            </a:r>
            <a:br>
              <a:rPr lang="en-US" sz="1400" dirty="0"/>
            </a:br>
            <a:r>
              <a:rPr lang="en-US" sz="1400" dirty="0"/>
              <a:t>Then changed the port by going to the </a:t>
            </a:r>
            <a:r>
              <a:rPr lang="en-US" sz="1400" dirty="0" err="1"/>
              <a:t>httpd.conf</a:t>
            </a:r>
            <a:r>
              <a:rPr lang="en-US" sz="1400" dirty="0"/>
              <a:t> file and started the service with ‘ </a:t>
            </a:r>
            <a:r>
              <a:rPr lang="en-US" sz="1400" dirty="0" err="1">
                <a:highlight>
                  <a:srgbClr val="008000"/>
                </a:highlight>
              </a:rPr>
              <a:t>sudo</a:t>
            </a:r>
            <a:r>
              <a:rPr lang="en-US" sz="1400" dirty="0">
                <a:highlight>
                  <a:srgbClr val="008000"/>
                </a:highlight>
              </a:rPr>
              <a:t> service httpd start</a:t>
            </a:r>
            <a:r>
              <a:rPr lang="en-US" sz="1400" dirty="0"/>
              <a:t> ‘. Now it is active and running in port 8082, as shown in picture below.</a:t>
            </a:r>
          </a:p>
        </p:txBody>
      </p:sp>
      <p:pic>
        <p:nvPicPr>
          <p:cNvPr id="4098" name="Picture 2">
            <a:extLst>
              <a:ext uri="{FF2B5EF4-FFF2-40B4-BE49-F238E27FC236}">
                <a16:creationId xmlns:a16="http://schemas.microsoft.com/office/drawing/2014/main" id="{FD242E16-16E3-4B35-A8C2-1456DC1F5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9" y="801384"/>
            <a:ext cx="12007064" cy="5964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3724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79CE3-0266-410A-ABD9-299CDD529E5B}"/>
              </a:ext>
            </a:extLst>
          </p:cNvPr>
          <p:cNvSpPr>
            <a:spLocks noGrp="1"/>
          </p:cNvSpPr>
          <p:nvPr>
            <p:ph type="title"/>
          </p:nvPr>
        </p:nvSpPr>
        <p:spPr>
          <a:xfrm>
            <a:off x="646111" y="452718"/>
            <a:ext cx="9404723" cy="461682"/>
          </a:xfrm>
        </p:spPr>
        <p:txBody>
          <a:bodyPr/>
          <a:lstStyle/>
          <a:p>
            <a:r>
              <a:rPr lang="en-US" sz="1400" dirty="0"/>
              <a:t>Changes made to the </a:t>
            </a:r>
            <a:r>
              <a:rPr lang="en-US" sz="1400" dirty="0" err="1"/>
              <a:t>httpd.conf</a:t>
            </a:r>
            <a:r>
              <a:rPr lang="en-US" sz="1400" dirty="0"/>
              <a:t> file</a:t>
            </a:r>
          </a:p>
        </p:txBody>
      </p:sp>
      <p:pic>
        <p:nvPicPr>
          <p:cNvPr id="4" name="Picture 3">
            <a:extLst>
              <a:ext uri="{FF2B5EF4-FFF2-40B4-BE49-F238E27FC236}">
                <a16:creationId xmlns:a16="http://schemas.microsoft.com/office/drawing/2014/main" id="{AE78183D-50FE-4BFA-9BCE-EC5C4A9BB5FC}"/>
              </a:ext>
            </a:extLst>
          </p:cNvPr>
          <p:cNvPicPr>
            <a:picLocks noChangeAspect="1"/>
          </p:cNvPicPr>
          <p:nvPr/>
        </p:nvPicPr>
        <p:blipFill>
          <a:blip r:embed="rId2"/>
          <a:stretch>
            <a:fillRect/>
          </a:stretch>
        </p:blipFill>
        <p:spPr>
          <a:xfrm>
            <a:off x="287676" y="914400"/>
            <a:ext cx="11640621" cy="5594508"/>
          </a:xfrm>
          <a:prstGeom prst="rect">
            <a:avLst/>
          </a:prstGeom>
        </p:spPr>
      </p:pic>
    </p:spTree>
    <p:extLst>
      <p:ext uri="{BB962C8B-B14F-4D97-AF65-F5344CB8AC3E}">
        <p14:creationId xmlns:p14="http://schemas.microsoft.com/office/powerpoint/2010/main" val="1066516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E32905-36EA-4834-BBF9-0A86F948C2F7}"/>
              </a:ext>
            </a:extLst>
          </p:cNvPr>
          <p:cNvSpPr>
            <a:spLocks noGrp="1"/>
          </p:cNvSpPr>
          <p:nvPr>
            <p:ph type="title"/>
          </p:nvPr>
        </p:nvSpPr>
        <p:spPr>
          <a:xfrm>
            <a:off x="653143" y="1645920"/>
            <a:ext cx="3522879" cy="4470821"/>
          </a:xfrm>
        </p:spPr>
        <p:txBody>
          <a:bodyPr>
            <a:normAutofit/>
          </a:bodyPr>
          <a:lstStyle/>
          <a:p>
            <a:pPr algn="r"/>
            <a:r>
              <a:rPr lang="en-US">
                <a:solidFill>
                  <a:srgbClr val="FFFFFF"/>
                </a:solidFill>
              </a:rPr>
              <a:t>Task 1</a:t>
            </a:r>
          </a:p>
        </p:txBody>
      </p:sp>
      <p:sp>
        <p:nvSpPr>
          <p:cNvPr id="3" name="Content Placeholder 2">
            <a:extLst>
              <a:ext uri="{FF2B5EF4-FFF2-40B4-BE49-F238E27FC236}">
                <a16:creationId xmlns:a16="http://schemas.microsoft.com/office/drawing/2014/main" id="{E4D8021C-57FD-4AA9-AEC0-9528680099F5}"/>
              </a:ext>
            </a:extLst>
          </p:cNvPr>
          <p:cNvSpPr>
            <a:spLocks noGrp="1"/>
          </p:cNvSpPr>
          <p:nvPr>
            <p:ph idx="1"/>
          </p:nvPr>
        </p:nvSpPr>
        <p:spPr>
          <a:xfrm>
            <a:off x="5204109" y="1645920"/>
            <a:ext cx="5919503" cy="4470821"/>
          </a:xfrm>
        </p:spPr>
        <p:txBody>
          <a:bodyPr>
            <a:normAutofit/>
          </a:bodyPr>
          <a:lstStyle/>
          <a:p>
            <a:pPr>
              <a:lnSpc>
                <a:spcPct val="90000"/>
              </a:lnSpc>
            </a:pPr>
            <a:r>
              <a:rPr lang="en-US" sz="1700" dirty="0"/>
              <a:t>Write a single shell script where it has to perform the below operations by taking user inputs</a:t>
            </a:r>
          </a:p>
          <a:p>
            <a:pPr>
              <a:lnSpc>
                <a:spcPct val="90000"/>
              </a:lnSpc>
            </a:pPr>
            <a:endParaRPr lang="en-US" sz="1700" dirty="0"/>
          </a:p>
          <a:p>
            <a:pPr lvl="1">
              <a:lnSpc>
                <a:spcPct val="90000"/>
              </a:lnSpc>
            </a:pPr>
            <a:r>
              <a:rPr lang="en-US" sz="1700" dirty="0"/>
              <a:t>Create a file and directory</a:t>
            </a:r>
          </a:p>
          <a:p>
            <a:pPr lvl="1">
              <a:lnSpc>
                <a:spcPct val="90000"/>
              </a:lnSpc>
            </a:pPr>
            <a:r>
              <a:rPr lang="en-US" sz="1700" dirty="0"/>
              <a:t>Delete a file and directory</a:t>
            </a:r>
          </a:p>
          <a:p>
            <a:pPr lvl="1">
              <a:lnSpc>
                <a:spcPct val="90000"/>
              </a:lnSpc>
            </a:pPr>
            <a:r>
              <a:rPr lang="en-US" sz="1700" dirty="0"/>
              <a:t>Retrieve specific data from a given sample data file</a:t>
            </a:r>
          </a:p>
          <a:p>
            <a:pPr lvl="1">
              <a:lnSpc>
                <a:spcPct val="90000"/>
              </a:lnSpc>
            </a:pPr>
            <a:r>
              <a:rPr lang="en-US" sz="1700" dirty="0"/>
              <a:t>Append data to the sample file at a particular requested row.</a:t>
            </a:r>
          </a:p>
          <a:p>
            <a:pPr lvl="1">
              <a:lnSpc>
                <a:spcPct val="90000"/>
              </a:lnSpc>
            </a:pPr>
            <a:r>
              <a:rPr lang="en-US" sz="1700" dirty="0"/>
              <a:t>Modify data in the file</a:t>
            </a:r>
          </a:p>
          <a:p>
            <a:pPr lvl="1">
              <a:lnSpc>
                <a:spcPct val="90000"/>
              </a:lnSpc>
            </a:pPr>
            <a:r>
              <a:rPr lang="en-US" sz="1700" dirty="0"/>
              <a:t>All the above should be available like options and based on the selection the necessary action should be taken.</a:t>
            </a:r>
          </a:p>
          <a:p>
            <a:pPr marL="0" indent="0">
              <a:lnSpc>
                <a:spcPct val="90000"/>
              </a:lnSpc>
              <a:buNone/>
            </a:pPr>
            <a:endParaRPr lang="en-US" sz="1700" dirty="0"/>
          </a:p>
        </p:txBody>
      </p:sp>
    </p:spTree>
    <p:extLst>
      <p:ext uri="{BB962C8B-B14F-4D97-AF65-F5344CB8AC3E}">
        <p14:creationId xmlns:p14="http://schemas.microsoft.com/office/powerpoint/2010/main" val="112545450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39AF4-3627-4902-B499-B2C1FD929062}"/>
              </a:ext>
            </a:extLst>
          </p:cNvPr>
          <p:cNvSpPr>
            <a:spLocks noGrp="1"/>
          </p:cNvSpPr>
          <p:nvPr>
            <p:ph type="title"/>
          </p:nvPr>
        </p:nvSpPr>
        <p:spPr>
          <a:xfrm>
            <a:off x="287677" y="164388"/>
            <a:ext cx="11589249" cy="462336"/>
          </a:xfrm>
        </p:spPr>
        <p:txBody>
          <a:bodyPr/>
          <a:lstStyle/>
          <a:p>
            <a:r>
              <a:rPr lang="en-US" sz="1400" dirty="0"/>
              <a:t>Apache test page is running in port 8082 </a:t>
            </a:r>
          </a:p>
        </p:txBody>
      </p:sp>
      <p:pic>
        <p:nvPicPr>
          <p:cNvPr id="5123" name="Picture 3">
            <a:extLst>
              <a:ext uri="{FF2B5EF4-FFF2-40B4-BE49-F238E27FC236}">
                <a16:creationId xmlns:a16="http://schemas.microsoft.com/office/drawing/2014/main" id="{D9E73C2C-BCBC-4D37-9817-6FB07415D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76" y="554805"/>
            <a:ext cx="11589248" cy="613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1390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3531-091A-40C7-B39D-6D4D4B08202A}"/>
              </a:ext>
            </a:extLst>
          </p:cNvPr>
          <p:cNvSpPr>
            <a:spLocks noGrp="1"/>
          </p:cNvSpPr>
          <p:nvPr>
            <p:ph type="title"/>
          </p:nvPr>
        </p:nvSpPr>
        <p:spPr>
          <a:xfrm>
            <a:off x="645130" y="0"/>
            <a:ext cx="9404723" cy="698643"/>
          </a:xfrm>
        </p:spPr>
        <p:txBody>
          <a:bodyPr/>
          <a:lstStyle/>
          <a:p>
            <a:r>
              <a:rPr lang="en-US" b="1" dirty="0"/>
              <a:t>Playbook-2</a:t>
            </a:r>
          </a:p>
        </p:txBody>
      </p:sp>
      <p:pic>
        <p:nvPicPr>
          <p:cNvPr id="4" name="Picture 3">
            <a:extLst>
              <a:ext uri="{FF2B5EF4-FFF2-40B4-BE49-F238E27FC236}">
                <a16:creationId xmlns:a16="http://schemas.microsoft.com/office/drawing/2014/main" id="{C9B89A49-92A0-4377-83CA-942B9BE415D1}"/>
              </a:ext>
            </a:extLst>
          </p:cNvPr>
          <p:cNvPicPr>
            <a:picLocks noChangeAspect="1"/>
          </p:cNvPicPr>
          <p:nvPr/>
        </p:nvPicPr>
        <p:blipFill>
          <a:blip r:embed="rId2"/>
          <a:stretch>
            <a:fillRect/>
          </a:stretch>
        </p:blipFill>
        <p:spPr>
          <a:xfrm>
            <a:off x="883579" y="924674"/>
            <a:ext cx="7119990" cy="4931596"/>
          </a:xfrm>
          <a:prstGeom prst="rect">
            <a:avLst/>
          </a:prstGeom>
        </p:spPr>
      </p:pic>
    </p:spTree>
    <p:extLst>
      <p:ext uri="{BB962C8B-B14F-4D97-AF65-F5344CB8AC3E}">
        <p14:creationId xmlns:p14="http://schemas.microsoft.com/office/powerpoint/2010/main" val="242921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9183-C81A-4D61-B624-79D9A356D579}"/>
              </a:ext>
            </a:extLst>
          </p:cNvPr>
          <p:cNvSpPr>
            <a:spLocks noGrp="1"/>
          </p:cNvSpPr>
          <p:nvPr>
            <p:ph type="title"/>
          </p:nvPr>
        </p:nvSpPr>
        <p:spPr>
          <a:xfrm>
            <a:off x="113016" y="0"/>
            <a:ext cx="11959118" cy="452063"/>
          </a:xfrm>
        </p:spPr>
        <p:txBody>
          <a:bodyPr/>
          <a:lstStyle/>
          <a:p>
            <a:r>
              <a:rPr lang="en-US" sz="1400" dirty="0"/>
              <a:t>Ran a playbook where the repo from my </a:t>
            </a:r>
            <a:r>
              <a:rPr lang="en-US" sz="1400" dirty="0" err="1"/>
              <a:t>gitlab</a:t>
            </a:r>
            <a:r>
              <a:rPr lang="en-US" sz="1400" dirty="0"/>
              <a:t> account is cloned to local machine. This repo consists of ‘index.html’ file and this is copied to httpd </a:t>
            </a:r>
            <a:r>
              <a:rPr lang="en-US" sz="1400" dirty="0">
                <a:highlight>
                  <a:srgbClr val="008000"/>
                </a:highlight>
              </a:rPr>
              <a:t>/var/www/html/ </a:t>
            </a:r>
            <a:r>
              <a:rPr lang="en-US" sz="1400" dirty="0"/>
              <a:t>path and the httpd service is restarted .</a:t>
            </a:r>
            <a:br>
              <a:rPr lang="en-US" dirty="0"/>
            </a:br>
            <a:endParaRPr lang="en-US" dirty="0"/>
          </a:p>
        </p:txBody>
      </p:sp>
      <p:pic>
        <p:nvPicPr>
          <p:cNvPr id="4" name="Picture 3">
            <a:extLst>
              <a:ext uri="{FF2B5EF4-FFF2-40B4-BE49-F238E27FC236}">
                <a16:creationId xmlns:a16="http://schemas.microsoft.com/office/drawing/2014/main" id="{DFC7F055-91ED-4789-9A51-86AC53792545}"/>
              </a:ext>
            </a:extLst>
          </p:cNvPr>
          <p:cNvPicPr>
            <a:picLocks noChangeAspect="1"/>
          </p:cNvPicPr>
          <p:nvPr/>
        </p:nvPicPr>
        <p:blipFill>
          <a:blip r:embed="rId2"/>
          <a:stretch>
            <a:fillRect/>
          </a:stretch>
        </p:blipFill>
        <p:spPr>
          <a:xfrm>
            <a:off x="113016" y="534255"/>
            <a:ext cx="5342561" cy="3892578"/>
          </a:xfrm>
          <a:prstGeom prst="rect">
            <a:avLst/>
          </a:prstGeom>
        </p:spPr>
      </p:pic>
      <p:pic>
        <p:nvPicPr>
          <p:cNvPr id="5" name="Picture 4">
            <a:extLst>
              <a:ext uri="{FF2B5EF4-FFF2-40B4-BE49-F238E27FC236}">
                <a16:creationId xmlns:a16="http://schemas.microsoft.com/office/drawing/2014/main" id="{51712693-EB40-4888-A5BE-76C6DBD45331}"/>
              </a:ext>
            </a:extLst>
          </p:cNvPr>
          <p:cNvPicPr>
            <a:picLocks noChangeAspect="1"/>
          </p:cNvPicPr>
          <p:nvPr/>
        </p:nvPicPr>
        <p:blipFill>
          <a:blip r:embed="rId3"/>
          <a:stretch>
            <a:fillRect/>
          </a:stretch>
        </p:blipFill>
        <p:spPr>
          <a:xfrm>
            <a:off x="113016" y="4509026"/>
            <a:ext cx="12164601" cy="2348974"/>
          </a:xfrm>
          <a:prstGeom prst="rect">
            <a:avLst/>
          </a:prstGeom>
        </p:spPr>
      </p:pic>
      <p:pic>
        <p:nvPicPr>
          <p:cNvPr id="6" name="Picture 5">
            <a:extLst>
              <a:ext uri="{FF2B5EF4-FFF2-40B4-BE49-F238E27FC236}">
                <a16:creationId xmlns:a16="http://schemas.microsoft.com/office/drawing/2014/main" id="{38B1EEBA-AFCE-4B19-A298-59BFB465C670}"/>
              </a:ext>
            </a:extLst>
          </p:cNvPr>
          <p:cNvPicPr>
            <a:picLocks noChangeAspect="1"/>
          </p:cNvPicPr>
          <p:nvPr/>
        </p:nvPicPr>
        <p:blipFill>
          <a:blip r:embed="rId4"/>
          <a:stretch>
            <a:fillRect/>
          </a:stretch>
        </p:blipFill>
        <p:spPr>
          <a:xfrm>
            <a:off x="5804899" y="1224965"/>
            <a:ext cx="5147353" cy="2627843"/>
          </a:xfrm>
          <a:prstGeom prst="rect">
            <a:avLst/>
          </a:prstGeom>
        </p:spPr>
      </p:pic>
    </p:spTree>
    <p:extLst>
      <p:ext uri="{BB962C8B-B14F-4D97-AF65-F5344CB8AC3E}">
        <p14:creationId xmlns:p14="http://schemas.microsoft.com/office/powerpoint/2010/main" val="2422985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B1DB-B672-4B30-A767-465A08D40F34}"/>
              </a:ext>
            </a:extLst>
          </p:cNvPr>
          <p:cNvSpPr>
            <a:spLocks noGrp="1"/>
          </p:cNvSpPr>
          <p:nvPr>
            <p:ph type="title"/>
          </p:nvPr>
        </p:nvSpPr>
        <p:spPr>
          <a:xfrm>
            <a:off x="646111" y="452718"/>
            <a:ext cx="9404723" cy="677439"/>
          </a:xfrm>
        </p:spPr>
        <p:txBody>
          <a:bodyPr/>
          <a:lstStyle/>
          <a:p>
            <a:r>
              <a:rPr lang="en-US" sz="1400" dirty="0"/>
              <a:t>Now the html page is reloaded and new index.html that was cloned from the repo is listening on port 8082 with the updated content.</a:t>
            </a:r>
          </a:p>
        </p:txBody>
      </p:sp>
      <p:pic>
        <p:nvPicPr>
          <p:cNvPr id="7170" name="Picture 1">
            <a:extLst>
              <a:ext uri="{FF2B5EF4-FFF2-40B4-BE49-F238E27FC236}">
                <a16:creationId xmlns:a16="http://schemas.microsoft.com/office/drawing/2014/main" id="{BA9944EE-1400-49D3-AF9F-89785EB70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2" y="1273996"/>
            <a:ext cx="9777823" cy="528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5364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97EEF0E-641C-4F00-AA91-9EEA41626152}"/>
              </a:ext>
            </a:extLst>
          </p:cNvPr>
          <p:cNvSpPr>
            <a:spLocks noGrp="1"/>
          </p:cNvSpPr>
          <p:nvPr>
            <p:ph type="title"/>
          </p:nvPr>
        </p:nvSpPr>
        <p:spPr>
          <a:xfrm>
            <a:off x="612841" y="1645920"/>
            <a:ext cx="3522879" cy="4470821"/>
          </a:xfrm>
        </p:spPr>
        <p:txBody>
          <a:bodyPr>
            <a:normAutofit/>
          </a:bodyPr>
          <a:lstStyle/>
          <a:p>
            <a:pPr algn="r"/>
            <a:r>
              <a:rPr lang="en-US">
                <a:solidFill>
                  <a:srgbClr val="FFFFFF"/>
                </a:solidFill>
              </a:rPr>
              <a:t>Task 3</a:t>
            </a:r>
          </a:p>
        </p:txBody>
      </p:sp>
      <p:sp>
        <p:nvSpPr>
          <p:cNvPr id="3" name="Content Placeholder 2">
            <a:extLst>
              <a:ext uri="{FF2B5EF4-FFF2-40B4-BE49-F238E27FC236}">
                <a16:creationId xmlns:a16="http://schemas.microsoft.com/office/drawing/2014/main" id="{AFAB7931-22D2-40C5-B410-A83A5260C5E8}"/>
              </a:ext>
            </a:extLst>
          </p:cNvPr>
          <p:cNvSpPr>
            <a:spLocks noGrp="1"/>
          </p:cNvSpPr>
          <p:nvPr>
            <p:ph idx="1"/>
          </p:nvPr>
        </p:nvSpPr>
        <p:spPr>
          <a:xfrm>
            <a:off x="5204109" y="1645920"/>
            <a:ext cx="5919503" cy="4470821"/>
          </a:xfrm>
        </p:spPr>
        <p:txBody>
          <a:bodyPr>
            <a:normAutofit/>
          </a:bodyPr>
          <a:lstStyle/>
          <a:p>
            <a:pPr lvl="0">
              <a:lnSpc>
                <a:spcPct val="90000"/>
              </a:lnSpc>
            </a:pPr>
            <a:r>
              <a:rPr lang="en-US" sz="1400" dirty="0"/>
              <a:t>Install Docker in EC2 machine provided</a:t>
            </a:r>
          </a:p>
          <a:p>
            <a:pPr lvl="0">
              <a:lnSpc>
                <a:spcPct val="90000"/>
              </a:lnSpc>
            </a:pPr>
            <a:r>
              <a:rPr lang="en-US" sz="1400" dirty="0"/>
              <a:t>Make the service up and check the docker version</a:t>
            </a:r>
          </a:p>
          <a:p>
            <a:pPr lvl="0">
              <a:lnSpc>
                <a:spcPct val="90000"/>
              </a:lnSpc>
            </a:pPr>
            <a:r>
              <a:rPr lang="en-US" sz="1400" dirty="0"/>
              <a:t>Write a docker file (use Centos) to install Jenkins and necessary pre-requisites required for Jenkins to run.</a:t>
            </a:r>
          </a:p>
          <a:p>
            <a:pPr lvl="0">
              <a:lnSpc>
                <a:spcPct val="90000"/>
              </a:lnSpc>
            </a:pPr>
            <a:r>
              <a:rPr lang="en-US" sz="1400" dirty="0"/>
              <a:t>Create an Image using this docker file and image name should be </a:t>
            </a:r>
            <a:r>
              <a:rPr lang="en-US" sz="1400" dirty="0" err="1"/>
              <a:t>ATeam</a:t>
            </a:r>
            <a:r>
              <a:rPr lang="en-US" sz="1400" dirty="0"/>
              <a:t>-Jenkins-&lt;</a:t>
            </a:r>
            <a:r>
              <a:rPr lang="en-US" sz="1400" dirty="0" err="1"/>
              <a:t>Trainee_Name</a:t>
            </a:r>
            <a:r>
              <a:rPr lang="en-US" sz="1400" dirty="0"/>
              <a:t>&gt;</a:t>
            </a:r>
          </a:p>
          <a:p>
            <a:pPr lvl="0">
              <a:lnSpc>
                <a:spcPct val="90000"/>
              </a:lnSpc>
            </a:pPr>
            <a:r>
              <a:rPr lang="en-US" sz="1400" dirty="0"/>
              <a:t>Push it to docker hub</a:t>
            </a:r>
          </a:p>
          <a:p>
            <a:pPr lvl="0">
              <a:lnSpc>
                <a:spcPct val="90000"/>
              </a:lnSpc>
            </a:pPr>
            <a:r>
              <a:rPr lang="en-US" sz="1400" dirty="0"/>
              <a:t>Create two containers with names </a:t>
            </a:r>
            <a:r>
              <a:rPr lang="en-US" sz="1400" dirty="0" err="1"/>
              <a:t>JenkinsOne</a:t>
            </a:r>
            <a:r>
              <a:rPr lang="en-US" sz="1400" dirty="0"/>
              <a:t> and </a:t>
            </a:r>
            <a:r>
              <a:rPr lang="en-US" sz="1400" dirty="0" err="1"/>
              <a:t>JenkinsTwo</a:t>
            </a:r>
            <a:r>
              <a:rPr lang="en-US" sz="1400" dirty="0"/>
              <a:t>, where these two containers should be running on ports 8082 and 8090 and the same need to be mapped with the host VM.</a:t>
            </a:r>
          </a:p>
          <a:p>
            <a:pPr lvl="0">
              <a:lnSpc>
                <a:spcPct val="90000"/>
              </a:lnSpc>
            </a:pPr>
            <a:r>
              <a:rPr lang="en-US" sz="1400" dirty="0"/>
              <a:t>So when we give &lt;</a:t>
            </a:r>
            <a:r>
              <a:rPr lang="en-US" sz="1400" dirty="0" err="1"/>
              <a:t>host_ip</a:t>
            </a:r>
            <a:r>
              <a:rPr lang="en-US" sz="1400" dirty="0"/>
              <a:t>&gt;:8082 in Web console </a:t>
            </a:r>
            <a:r>
              <a:rPr lang="en-US" sz="1400" dirty="0" err="1"/>
              <a:t>JenkinsOne</a:t>
            </a:r>
            <a:r>
              <a:rPr lang="en-US" sz="1400" dirty="0"/>
              <a:t> should be accessed and when &lt;</a:t>
            </a:r>
            <a:r>
              <a:rPr lang="en-US" sz="1400" dirty="0" err="1"/>
              <a:t>host_ip</a:t>
            </a:r>
            <a:r>
              <a:rPr lang="en-US" sz="1400" dirty="0"/>
              <a:t>&gt;:8090 is given </a:t>
            </a:r>
            <a:r>
              <a:rPr lang="en-US" sz="1400" dirty="0" err="1"/>
              <a:t>JenkinsTwo</a:t>
            </a:r>
            <a:r>
              <a:rPr lang="en-US" sz="1400" dirty="0"/>
              <a:t> should be access</a:t>
            </a:r>
          </a:p>
          <a:p>
            <a:pPr lvl="0">
              <a:lnSpc>
                <a:spcPct val="90000"/>
              </a:lnSpc>
            </a:pPr>
            <a:r>
              <a:rPr lang="en-US" sz="1400" dirty="0"/>
              <a:t>A pipeline need to be created in Jenkins where it should clone a repo from </a:t>
            </a:r>
            <a:r>
              <a:rPr lang="en-US" sz="1400" dirty="0" err="1"/>
              <a:t>gitlab</a:t>
            </a:r>
            <a:r>
              <a:rPr lang="en-US" sz="1400" dirty="0"/>
              <a:t> to host machine.</a:t>
            </a:r>
          </a:p>
          <a:p>
            <a:pPr marL="0" indent="0">
              <a:lnSpc>
                <a:spcPct val="90000"/>
              </a:lnSpc>
              <a:buNone/>
            </a:pPr>
            <a:endParaRPr lang="en-US" sz="1400" dirty="0"/>
          </a:p>
          <a:p>
            <a:pPr>
              <a:lnSpc>
                <a:spcPct val="90000"/>
              </a:lnSpc>
            </a:pPr>
            <a:endParaRPr lang="en-US" sz="1400" dirty="0"/>
          </a:p>
        </p:txBody>
      </p:sp>
    </p:spTree>
    <p:extLst>
      <p:ext uri="{BB962C8B-B14F-4D97-AF65-F5344CB8AC3E}">
        <p14:creationId xmlns:p14="http://schemas.microsoft.com/office/powerpoint/2010/main" val="268978768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81F2-3B0A-4F71-A3E0-FE4508B1CC91}"/>
              </a:ext>
            </a:extLst>
          </p:cNvPr>
          <p:cNvSpPr>
            <a:spLocks noGrp="1"/>
          </p:cNvSpPr>
          <p:nvPr>
            <p:ph type="title"/>
          </p:nvPr>
        </p:nvSpPr>
        <p:spPr>
          <a:xfrm>
            <a:off x="82193" y="82194"/>
            <a:ext cx="11846104" cy="527408"/>
          </a:xfrm>
        </p:spPr>
        <p:txBody>
          <a:bodyPr/>
          <a:lstStyle/>
          <a:p>
            <a:r>
              <a:rPr lang="en-US" sz="1400" dirty="0"/>
              <a:t>Installed Docker using the command: </a:t>
            </a:r>
            <a:r>
              <a:rPr lang="en-US" sz="1400" b="1" dirty="0" err="1">
                <a:highlight>
                  <a:srgbClr val="008000"/>
                </a:highlight>
              </a:rPr>
              <a:t>sudo</a:t>
            </a:r>
            <a:r>
              <a:rPr lang="en-US" sz="1400" b="1" dirty="0">
                <a:highlight>
                  <a:srgbClr val="008000"/>
                </a:highlight>
              </a:rPr>
              <a:t> amazon-</a:t>
            </a:r>
            <a:r>
              <a:rPr lang="en-US" sz="1400" b="1" dirty="0" err="1">
                <a:highlight>
                  <a:srgbClr val="008000"/>
                </a:highlight>
              </a:rPr>
              <a:t>linux</a:t>
            </a:r>
            <a:r>
              <a:rPr lang="en-US" sz="1400" b="1" dirty="0">
                <a:highlight>
                  <a:srgbClr val="008000"/>
                </a:highlight>
              </a:rPr>
              <a:t>-extras install docker</a:t>
            </a:r>
            <a:r>
              <a:rPr lang="en-US" sz="1400" dirty="0">
                <a:highlight>
                  <a:srgbClr val="008000"/>
                </a:highlight>
              </a:rPr>
              <a:t> </a:t>
            </a:r>
            <a:r>
              <a:rPr lang="en-US" sz="1400" dirty="0"/>
              <a:t>and then start the docker service using the command : </a:t>
            </a:r>
            <a:r>
              <a:rPr lang="en-US" sz="1400" dirty="0" err="1">
                <a:highlight>
                  <a:srgbClr val="008000"/>
                </a:highlight>
              </a:rPr>
              <a:t>s</a:t>
            </a:r>
            <a:r>
              <a:rPr lang="en-US" sz="1400" b="1" dirty="0" err="1">
                <a:highlight>
                  <a:srgbClr val="008000"/>
                </a:highlight>
              </a:rPr>
              <a:t>udo</a:t>
            </a:r>
            <a:r>
              <a:rPr lang="en-US" sz="1400" b="1" dirty="0">
                <a:highlight>
                  <a:srgbClr val="008000"/>
                </a:highlight>
              </a:rPr>
              <a:t> service docker start</a:t>
            </a:r>
            <a:r>
              <a:rPr lang="en-US" sz="1400" b="1" dirty="0"/>
              <a:t>. </a:t>
            </a:r>
            <a:r>
              <a:rPr lang="en-US" sz="1400" dirty="0"/>
              <a:t>checked the version using the command : </a:t>
            </a:r>
            <a:r>
              <a:rPr lang="en-US" sz="1400" b="1" dirty="0">
                <a:highlight>
                  <a:srgbClr val="008000"/>
                </a:highlight>
              </a:rPr>
              <a:t>docker --version</a:t>
            </a:r>
          </a:p>
        </p:txBody>
      </p:sp>
      <p:pic>
        <p:nvPicPr>
          <p:cNvPr id="1026" name="Picture 1">
            <a:extLst>
              <a:ext uri="{FF2B5EF4-FFF2-40B4-BE49-F238E27FC236}">
                <a16:creationId xmlns:a16="http://schemas.microsoft.com/office/drawing/2014/main" id="{88DECA3F-811B-4FEA-8013-5FFCC9E82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57" y="609602"/>
            <a:ext cx="11719639" cy="602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7565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08C3-86FC-43AC-B62B-B566AEA36B06}"/>
              </a:ext>
            </a:extLst>
          </p:cNvPr>
          <p:cNvSpPr>
            <a:spLocks noGrp="1"/>
          </p:cNvSpPr>
          <p:nvPr>
            <p:ph type="title"/>
          </p:nvPr>
        </p:nvSpPr>
        <p:spPr>
          <a:xfrm>
            <a:off x="646111" y="102742"/>
            <a:ext cx="9404723" cy="339047"/>
          </a:xfrm>
        </p:spPr>
        <p:txBody>
          <a:bodyPr/>
          <a:lstStyle/>
          <a:p>
            <a:r>
              <a:rPr lang="en-US" sz="1400" dirty="0"/>
              <a:t>Checked the command </a:t>
            </a:r>
            <a:r>
              <a:rPr lang="en-US" sz="1400" dirty="0">
                <a:highlight>
                  <a:srgbClr val="008000"/>
                </a:highlight>
              </a:rPr>
              <a:t>docker info</a:t>
            </a:r>
          </a:p>
        </p:txBody>
      </p:sp>
      <p:pic>
        <p:nvPicPr>
          <p:cNvPr id="2050" name="Picture 1">
            <a:extLst>
              <a:ext uri="{FF2B5EF4-FFF2-40B4-BE49-F238E27FC236}">
                <a16:creationId xmlns:a16="http://schemas.microsoft.com/office/drawing/2014/main" id="{CDAB59E4-987E-46F1-BB1B-1F21DF0DB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47" y="441789"/>
            <a:ext cx="11780653" cy="616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947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E07FD-31AD-44FB-ABB5-0D4B24261A7F}"/>
              </a:ext>
            </a:extLst>
          </p:cNvPr>
          <p:cNvSpPr>
            <a:spLocks noGrp="1"/>
          </p:cNvSpPr>
          <p:nvPr>
            <p:ph type="title"/>
          </p:nvPr>
        </p:nvSpPr>
        <p:spPr>
          <a:xfrm>
            <a:off x="0" y="383569"/>
            <a:ext cx="9404723" cy="575353"/>
          </a:xfrm>
        </p:spPr>
        <p:txBody>
          <a:bodyPr/>
          <a:lstStyle/>
          <a:p>
            <a:r>
              <a:rPr lang="en-US" b="1" dirty="0"/>
              <a:t> Docker file</a:t>
            </a:r>
          </a:p>
        </p:txBody>
      </p:sp>
      <p:pic>
        <p:nvPicPr>
          <p:cNvPr id="4" name="Picture 3">
            <a:extLst>
              <a:ext uri="{FF2B5EF4-FFF2-40B4-BE49-F238E27FC236}">
                <a16:creationId xmlns:a16="http://schemas.microsoft.com/office/drawing/2014/main" id="{226E26BD-CCC5-4FC8-BB91-08D5583C7C3E}"/>
              </a:ext>
            </a:extLst>
          </p:cNvPr>
          <p:cNvPicPr>
            <a:picLocks noChangeAspect="1"/>
          </p:cNvPicPr>
          <p:nvPr/>
        </p:nvPicPr>
        <p:blipFill>
          <a:blip r:embed="rId2"/>
          <a:stretch>
            <a:fillRect/>
          </a:stretch>
        </p:blipFill>
        <p:spPr>
          <a:xfrm>
            <a:off x="591914" y="1720862"/>
            <a:ext cx="9939097" cy="4392262"/>
          </a:xfrm>
          <a:prstGeom prst="rect">
            <a:avLst/>
          </a:prstGeom>
        </p:spPr>
      </p:pic>
    </p:spTree>
    <p:extLst>
      <p:ext uri="{BB962C8B-B14F-4D97-AF65-F5344CB8AC3E}">
        <p14:creationId xmlns:p14="http://schemas.microsoft.com/office/powerpoint/2010/main" val="3092440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72579-D87D-4E87-9442-F844B09D29AA}"/>
              </a:ext>
            </a:extLst>
          </p:cNvPr>
          <p:cNvSpPr>
            <a:spLocks noGrp="1"/>
          </p:cNvSpPr>
          <p:nvPr>
            <p:ph type="title"/>
          </p:nvPr>
        </p:nvSpPr>
        <p:spPr>
          <a:xfrm>
            <a:off x="157537" y="-20547"/>
            <a:ext cx="11691991" cy="1078785"/>
          </a:xfrm>
        </p:spPr>
        <p:txBody>
          <a:bodyPr/>
          <a:lstStyle/>
          <a:p>
            <a:r>
              <a:rPr lang="en-US" sz="1400" dirty="0"/>
              <a:t>Building the </a:t>
            </a:r>
            <a:r>
              <a:rPr lang="en-US" sz="1400" dirty="0" err="1"/>
              <a:t>Dockerfile</a:t>
            </a:r>
            <a:r>
              <a:rPr lang="en-US" sz="1400" dirty="0"/>
              <a:t> and running it in port 8081 – As you can see the container 1 (Jenkins container) running in 8081 port</a:t>
            </a:r>
            <a:br>
              <a:rPr lang="en-US" sz="1400" dirty="0"/>
            </a:br>
            <a:r>
              <a:rPr lang="en-US" sz="1400" dirty="0"/>
              <a:t>The commands used to build and run the container :</a:t>
            </a:r>
            <a:br>
              <a:rPr lang="en-US" sz="1400" dirty="0"/>
            </a:br>
            <a:r>
              <a:rPr lang="en-US" sz="1400" dirty="0">
                <a:sym typeface="Wingdings" panose="05000000000000000000" pitchFamily="2" charset="2"/>
              </a:rPr>
              <a:t></a:t>
            </a:r>
            <a:r>
              <a:rPr lang="en-US" sz="1400" dirty="0"/>
              <a:t> </a:t>
            </a:r>
            <a:r>
              <a:rPr lang="en-US" sz="1400" dirty="0">
                <a:highlight>
                  <a:srgbClr val="008000"/>
                </a:highlight>
              </a:rPr>
              <a:t>docker build  -t “</a:t>
            </a:r>
            <a:r>
              <a:rPr lang="en-US" sz="1400" dirty="0" err="1">
                <a:highlight>
                  <a:srgbClr val="008000"/>
                </a:highlight>
              </a:rPr>
              <a:t>jenkins_vaishnavy:Dockerfile</a:t>
            </a:r>
            <a:r>
              <a:rPr lang="en-US" sz="1400" dirty="0">
                <a:highlight>
                  <a:srgbClr val="008000"/>
                </a:highlight>
              </a:rPr>
              <a:t>” </a:t>
            </a:r>
            <a:r>
              <a:rPr lang="en-US" sz="1400" dirty="0"/>
              <a:t>.</a:t>
            </a:r>
            <a:br>
              <a:rPr lang="en-US" sz="1400" dirty="0"/>
            </a:br>
            <a:r>
              <a:rPr lang="en-US" sz="1400" dirty="0">
                <a:sym typeface="Wingdings" panose="05000000000000000000" pitchFamily="2" charset="2"/>
              </a:rPr>
              <a:t> </a:t>
            </a:r>
            <a:r>
              <a:rPr lang="en-US" sz="1400" dirty="0">
                <a:highlight>
                  <a:srgbClr val="008080"/>
                </a:highlight>
                <a:sym typeface="Wingdings" panose="05000000000000000000" pitchFamily="2" charset="2"/>
              </a:rPr>
              <a:t>docker run  –d   --name Jenkins_vaish1   -p 8081:8080 –p 50001:50000 </a:t>
            </a:r>
            <a:r>
              <a:rPr lang="en-US" sz="1400" dirty="0" err="1">
                <a:highlight>
                  <a:srgbClr val="008080"/>
                </a:highlight>
                <a:sym typeface="Wingdings" panose="05000000000000000000" pitchFamily="2" charset="2"/>
              </a:rPr>
              <a:t>jenkins_vaishnavy</a:t>
            </a:r>
            <a:r>
              <a:rPr lang="en-US" sz="1400" dirty="0">
                <a:highlight>
                  <a:srgbClr val="008080"/>
                </a:highlight>
                <a:sym typeface="Wingdings" panose="05000000000000000000" pitchFamily="2" charset="2"/>
              </a:rPr>
              <a:t>: </a:t>
            </a:r>
            <a:r>
              <a:rPr lang="en-US" sz="1400" dirty="0" err="1">
                <a:highlight>
                  <a:srgbClr val="008080"/>
                </a:highlight>
                <a:sym typeface="Wingdings" panose="05000000000000000000" pitchFamily="2" charset="2"/>
              </a:rPr>
              <a:t>Dockerfile</a:t>
            </a:r>
            <a:endParaRPr lang="en-US" sz="1400" dirty="0">
              <a:highlight>
                <a:srgbClr val="008080"/>
              </a:highlight>
            </a:endParaRPr>
          </a:p>
        </p:txBody>
      </p:sp>
      <p:pic>
        <p:nvPicPr>
          <p:cNvPr id="3074" name="Picture 1">
            <a:extLst>
              <a:ext uri="{FF2B5EF4-FFF2-40B4-BE49-F238E27FC236}">
                <a16:creationId xmlns:a16="http://schemas.microsoft.com/office/drawing/2014/main" id="{25036F6B-C568-41B0-804C-4C0776F9C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37" y="1109609"/>
            <a:ext cx="11876926" cy="572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427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21FD-A6E4-4EAE-9D84-2992DAD240C1}"/>
              </a:ext>
            </a:extLst>
          </p:cNvPr>
          <p:cNvSpPr>
            <a:spLocks noGrp="1"/>
          </p:cNvSpPr>
          <p:nvPr>
            <p:ph type="title"/>
          </p:nvPr>
        </p:nvSpPr>
        <p:spPr/>
        <p:txBody>
          <a:bodyPr/>
          <a:lstStyle/>
          <a:p>
            <a:r>
              <a:rPr lang="en-US" sz="1800" dirty="0"/>
              <a:t>After the container is up and running the initial Admin Password is to be provided at first . For that I used  the command : </a:t>
            </a:r>
            <a:r>
              <a:rPr lang="en-US" sz="1800" dirty="0">
                <a:highlight>
                  <a:srgbClr val="008000"/>
                </a:highlight>
              </a:rPr>
              <a:t>docker exec –it &lt;</a:t>
            </a:r>
            <a:r>
              <a:rPr lang="en-US" sz="1800" dirty="0" err="1">
                <a:highlight>
                  <a:srgbClr val="008000"/>
                </a:highlight>
              </a:rPr>
              <a:t>container_id</a:t>
            </a:r>
            <a:r>
              <a:rPr lang="en-US" sz="1800" dirty="0">
                <a:highlight>
                  <a:srgbClr val="008000"/>
                </a:highlight>
              </a:rPr>
              <a:t>&gt; bash</a:t>
            </a:r>
            <a:br>
              <a:rPr lang="en-US" sz="1800" dirty="0"/>
            </a:br>
            <a:r>
              <a:rPr lang="en-US" sz="1800" dirty="0"/>
              <a:t>and </a:t>
            </a:r>
            <a:r>
              <a:rPr lang="en-US" sz="1800" dirty="0">
                <a:highlight>
                  <a:srgbClr val="808000"/>
                </a:highlight>
              </a:rPr>
              <a:t>cat  /var/</a:t>
            </a:r>
            <a:r>
              <a:rPr lang="en-US" sz="1800" dirty="0" err="1">
                <a:highlight>
                  <a:srgbClr val="808000"/>
                </a:highlight>
              </a:rPr>
              <a:t>Jenkins_home</a:t>
            </a:r>
            <a:r>
              <a:rPr lang="en-US" sz="1800" dirty="0">
                <a:highlight>
                  <a:srgbClr val="808000"/>
                </a:highlight>
              </a:rPr>
              <a:t>/secrets/</a:t>
            </a:r>
            <a:r>
              <a:rPr lang="en-US" sz="1800" dirty="0" err="1">
                <a:highlight>
                  <a:srgbClr val="808000"/>
                </a:highlight>
              </a:rPr>
              <a:t>initialAdminPassword</a:t>
            </a:r>
            <a:r>
              <a:rPr lang="en-US" sz="1800" dirty="0">
                <a:highlight>
                  <a:srgbClr val="808000"/>
                </a:highlight>
              </a:rPr>
              <a:t> </a:t>
            </a:r>
            <a:r>
              <a:rPr lang="en-US" sz="1800" dirty="0"/>
              <a:t>to get the password to access Jenkins.</a:t>
            </a:r>
          </a:p>
        </p:txBody>
      </p:sp>
      <p:pic>
        <p:nvPicPr>
          <p:cNvPr id="4" name="Picture 1">
            <a:extLst>
              <a:ext uri="{FF2B5EF4-FFF2-40B4-BE49-F238E27FC236}">
                <a16:creationId xmlns:a16="http://schemas.microsoft.com/office/drawing/2014/main" id="{E97A4F1A-1B7D-493F-BCD8-145DC76ADB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9609" y="2558266"/>
            <a:ext cx="8941225" cy="25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3222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27" name="Picture 11">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29" name="Picture 13">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15">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17">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19">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3" name="Rectangle 21">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1FD56F9-00DB-4F0B-976C-04C8669A6E8F}"/>
              </a:ext>
            </a:extLst>
          </p:cNvPr>
          <p:cNvSpPr>
            <a:spLocks noGrp="1"/>
          </p:cNvSpPr>
          <p:nvPr>
            <p:ph type="title"/>
          </p:nvPr>
        </p:nvSpPr>
        <p:spPr>
          <a:xfrm>
            <a:off x="8191925" y="1325880"/>
            <a:ext cx="3352375" cy="4242713"/>
          </a:xfrm>
        </p:spPr>
        <p:txBody>
          <a:bodyPr vert="horz" lIns="91440" tIns="45720" rIns="91440" bIns="45720" rtlCol="0" anchor="b">
            <a:noAutofit/>
          </a:bodyPr>
          <a:lstStyle/>
          <a:p>
            <a:pPr>
              <a:lnSpc>
                <a:spcPct val="90000"/>
              </a:lnSpc>
            </a:pPr>
            <a:r>
              <a:rPr lang="en-US" sz="1800" dirty="0"/>
              <a:t>Here, after running the script </a:t>
            </a:r>
            <a:br>
              <a:rPr lang="en-US" sz="1800" dirty="0"/>
            </a:br>
            <a:r>
              <a:rPr lang="en-US" sz="1800" dirty="0"/>
              <a:t>./script.sh</a:t>
            </a:r>
            <a:br>
              <a:rPr lang="en-US" sz="1800" dirty="0"/>
            </a:br>
            <a:r>
              <a:rPr lang="en-US" sz="1800" dirty="0"/>
              <a:t>-The menu is displayed with five options </a:t>
            </a:r>
            <a:br>
              <a:rPr lang="en-US" sz="1800" dirty="0"/>
            </a:br>
            <a:r>
              <a:rPr lang="en-US" sz="1800" dirty="0"/>
              <a:t>-The first option of creating the file and the directory is selected.</a:t>
            </a:r>
            <a:br>
              <a:rPr lang="en-US" sz="1800" dirty="0"/>
            </a:br>
            <a:r>
              <a:rPr lang="en-US" sz="1800" dirty="0"/>
              <a:t>-Inside that first option there are two option , creating a file and creating a directory </a:t>
            </a:r>
            <a:br>
              <a:rPr lang="en-US" sz="1800" dirty="0"/>
            </a:br>
            <a:r>
              <a:rPr lang="en-US" sz="1800" dirty="0"/>
              <a:t>-creating a file is selected : file name </a:t>
            </a:r>
            <a:r>
              <a:rPr lang="en-US" sz="1800" dirty="0">
                <a:sym typeface="Wingdings" panose="05000000000000000000" pitchFamily="2" charset="2"/>
              </a:rPr>
              <a:t> demofile.txt</a:t>
            </a:r>
            <a:br>
              <a:rPr lang="en-US" sz="1800" dirty="0">
                <a:sym typeface="Wingdings" panose="05000000000000000000" pitchFamily="2" charset="2"/>
              </a:rPr>
            </a:br>
            <a:r>
              <a:rPr lang="en-US" sz="1800" dirty="0">
                <a:sym typeface="Wingdings" panose="05000000000000000000" pitchFamily="2" charset="2"/>
              </a:rPr>
              <a:t>-creating a directory is selected : </a:t>
            </a:r>
            <a:r>
              <a:rPr lang="en-US" sz="1800" dirty="0" err="1">
                <a:sym typeface="Wingdings" panose="05000000000000000000" pitchFamily="2" charset="2"/>
              </a:rPr>
              <a:t>dir</a:t>
            </a:r>
            <a:r>
              <a:rPr lang="en-US" sz="1800" dirty="0">
                <a:sym typeface="Wingdings" panose="05000000000000000000" pitchFamily="2" charset="2"/>
              </a:rPr>
              <a:t> name  </a:t>
            </a:r>
            <a:r>
              <a:rPr lang="en-US" sz="1800" dirty="0" err="1">
                <a:sym typeface="Wingdings" panose="05000000000000000000" pitchFamily="2" charset="2"/>
              </a:rPr>
              <a:t>demodir</a:t>
            </a:r>
            <a:br>
              <a:rPr lang="en-US" sz="1800" dirty="0">
                <a:sym typeface="Wingdings" panose="05000000000000000000" pitchFamily="2" charset="2"/>
              </a:rPr>
            </a:br>
            <a:r>
              <a:rPr lang="en-US" sz="1800" dirty="0">
                <a:sym typeface="Wingdings" panose="05000000000000000000" pitchFamily="2" charset="2"/>
              </a:rPr>
              <a:t>-then ‘ls’ command is executed to check if the files and directory are created. </a:t>
            </a:r>
            <a:endParaRPr lang="en-US" sz="1800" dirty="0"/>
          </a:p>
        </p:txBody>
      </p:sp>
      <p:sp>
        <p:nvSpPr>
          <p:cNvPr id="34" name="Rectangle 23">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8"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7" name="Content Placeholder 6">
            <a:extLst>
              <a:ext uri="{FF2B5EF4-FFF2-40B4-BE49-F238E27FC236}">
                <a16:creationId xmlns:a16="http://schemas.microsoft.com/office/drawing/2014/main" id="{98D2C327-2A44-4A5B-A7A2-217B92EAE864}"/>
              </a:ext>
            </a:extLst>
          </p:cNvPr>
          <p:cNvPicPr>
            <a:picLocks noGrp="1" noChangeAspect="1"/>
          </p:cNvPicPr>
          <p:nvPr>
            <p:ph idx="1"/>
          </p:nvPr>
        </p:nvPicPr>
        <p:blipFill>
          <a:blip r:embed="rId7"/>
          <a:stretch>
            <a:fillRect/>
          </a:stretch>
        </p:blipFill>
        <p:spPr>
          <a:xfrm>
            <a:off x="636728" y="111564"/>
            <a:ext cx="6298328" cy="6634869"/>
          </a:xfrm>
          <a:prstGeom prst="rect">
            <a:avLst/>
          </a:prstGeom>
          <a:effectLst/>
        </p:spPr>
      </p:pic>
    </p:spTree>
    <p:extLst>
      <p:ext uri="{BB962C8B-B14F-4D97-AF65-F5344CB8AC3E}">
        <p14:creationId xmlns:p14="http://schemas.microsoft.com/office/powerpoint/2010/main" val="545765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a:extLst>
              <a:ext uri="{FF2B5EF4-FFF2-40B4-BE49-F238E27FC236}">
                <a16:creationId xmlns:a16="http://schemas.microsoft.com/office/drawing/2014/main" id="{DC8C995D-A4BB-4322-A563-03F4CD661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16" y="0"/>
            <a:ext cx="6141734" cy="39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1">
            <a:extLst>
              <a:ext uri="{FF2B5EF4-FFF2-40B4-BE49-F238E27FC236}">
                <a16:creationId xmlns:a16="http://schemas.microsoft.com/office/drawing/2014/main" id="{93854A8F-EAEF-4C3F-A0F6-900B0C4D1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750" y="1"/>
            <a:ext cx="5824234" cy="390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
            <a:extLst>
              <a:ext uri="{FF2B5EF4-FFF2-40B4-BE49-F238E27FC236}">
                <a16:creationId xmlns:a16="http://schemas.microsoft.com/office/drawing/2014/main" id="{F536638C-E1BD-464A-8697-172B0484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16" y="3907747"/>
            <a:ext cx="5937250" cy="295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1">
            <a:extLst>
              <a:ext uri="{FF2B5EF4-FFF2-40B4-BE49-F238E27FC236}">
                <a16:creationId xmlns:a16="http://schemas.microsoft.com/office/drawing/2014/main" id="{1EAA07C9-77A4-48D7-9E09-7250EF8F04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0266" y="3712823"/>
            <a:ext cx="6028720" cy="3145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82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36A4-2BD3-44FD-9601-C52841A9769E}"/>
              </a:ext>
            </a:extLst>
          </p:cNvPr>
          <p:cNvSpPr>
            <a:spLocks noGrp="1"/>
          </p:cNvSpPr>
          <p:nvPr>
            <p:ph type="title"/>
          </p:nvPr>
        </p:nvSpPr>
        <p:spPr>
          <a:xfrm>
            <a:off x="646111" y="1"/>
            <a:ext cx="9404723" cy="369870"/>
          </a:xfrm>
        </p:spPr>
        <p:txBody>
          <a:bodyPr/>
          <a:lstStyle/>
          <a:p>
            <a:r>
              <a:rPr lang="en-US" sz="1400" dirty="0"/>
              <a:t>Building the docker file and running the container 2 in port 8090</a:t>
            </a:r>
          </a:p>
        </p:txBody>
      </p:sp>
      <p:pic>
        <p:nvPicPr>
          <p:cNvPr id="5122" name="Picture 1">
            <a:extLst>
              <a:ext uri="{FF2B5EF4-FFF2-40B4-BE49-F238E27FC236}">
                <a16:creationId xmlns:a16="http://schemas.microsoft.com/office/drawing/2014/main" id="{921AE450-FA47-48E1-A68E-2448D010A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15" y="369870"/>
            <a:ext cx="11457401" cy="505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a:extLst>
              <a:ext uri="{FF2B5EF4-FFF2-40B4-BE49-F238E27FC236}">
                <a16:creationId xmlns:a16="http://schemas.microsoft.com/office/drawing/2014/main" id="{F3F18FE3-0A31-48C2-A247-C8411E46E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65" y="5599416"/>
            <a:ext cx="11386552" cy="114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608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a:extLst>
              <a:ext uri="{FF2B5EF4-FFF2-40B4-BE49-F238E27FC236}">
                <a16:creationId xmlns:a16="http://schemas.microsoft.com/office/drawing/2014/main" id="{A593040A-8F11-4B0C-9AD7-3CCD159EA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6350"/>
            <a:ext cx="593725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
            <a:extLst>
              <a:ext uri="{FF2B5EF4-FFF2-40B4-BE49-F238E27FC236}">
                <a16:creationId xmlns:a16="http://schemas.microsoft.com/office/drawing/2014/main" id="{CA2FF185-2BFA-4837-A498-58A9B5068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575" y="6350"/>
            <a:ext cx="593725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1">
            <a:extLst>
              <a:ext uri="{FF2B5EF4-FFF2-40B4-BE49-F238E27FC236}">
                <a16:creationId xmlns:a16="http://schemas.microsoft.com/office/drawing/2014/main" id="{028A32F5-790A-4B6B-A28E-A7421C393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17900"/>
            <a:ext cx="593725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1">
            <a:extLst>
              <a:ext uri="{FF2B5EF4-FFF2-40B4-BE49-F238E27FC236}">
                <a16:creationId xmlns:a16="http://schemas.microsoft.com/office/drawing/2014/main" id="{532A26A8-27B9-4A54-8C79-A2AA543A3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4750" y="3517900"/>
            <a:ext cx="593725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125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FDE1-6E5C-4AC9-8261-9C7B46474DE3}"/>
              </a:ext>
            </a:extLst>
          </p:cNvPr>
          <p:cNvSpPr>
            <a:spLocks noGrp="1"/>
          </p:cNvSpPr>
          <p:nvPr>
            <p:ph type="title"/>
          </p:nvPr>
        </p:nvSpPr>
        <p:spPr>
          <a:xfrm>
            <a:off x="246581" y="0"/>
            <a:ext cx="9804254" cy="472611"/>
          </a:xfrm>
        </p:spPr>
        <p:txBody>
          <a:bodyPr/>
          <a:lstStyle/>
          <a:p>
            <a:r>
              <a:rPr lang="en-US" sz="1400" dirty="0"/>
              <a:t>Pushing to docker hub</a:t>
            </a:r>
          </a:p>
        </p:txBody>
      </p:sp>
      <p:pic>
        <p:nvPicPr>
          <p:cNvPr id="7170" name="Picture 1">
            <a:extLst>
              <a:ext uri="{FF2B5EF4-FFF2-40B4-BE49-F238E27FC236}">
                <a16:creationId xmlns:a16="http://schemas.microsoft.com/office/drawing/2014/main" id="{70B213E9-EB07-4583-BFA3-0B7DB00E1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81" y="287676"/>
            <a:ext cx="11733086" cy="65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521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E133-5BF6-4F09-B6D8-F747A3BE0A2D}"/>
              </a:ext>
            </a:extLst>
          </p:cNvPr>
          <p:cNvSpPr>
            <a:spLocks noGrp="1"/>
          </p:cNvSpPr>
          <p:nvPr>
            <p:ph type="title"/>
          </p:nvPr>
        </p:nvSpPr>
        <p:spPr>
          <a:xfrm>
            <a:off x="646111" y="452718"/>
            <a:ext cx="9404723" cy="554149"/>
          </a:xfrm>
        </p:spPr>
        <p:txBody>
          <a:bodyPr/>
          <a:lstStyle/>
          <a:p>
            <a:r>
              <a:rPr lang="en-US" sz="1400" dirty="0"/>
              <a:t>Image is now pushed into the docker hub</a:t>
            </a:r>
          </a:p>
        </p:txBody>
      </p:sp>
      <p:pic>
        <p:nvPicPr>
          <p:cNvPr id="8194" name="Picture 1">
            <a:extLst>
              <a:ext uri="{FF2B5EF4-FFF2-40B4-BE49-F238E27FC236}">
                <a16:creationId xmlns:a16="http://schemas.microsoft.com/office/drawing/2014/main" id="{A1D28B8E-6FBB-4394-AD8B-8A900CEED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0" y="1006866"/>
            <a:ext cx="10899779" cy="551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5753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0522-792A-485E-A481-C885066D5CB5}"/>
              </a:ext>
            </a:extLst>
          </p:cNvPr>
          <p:cNvSpPr>
            <a:spLocks noGrp="1"/>
          </p:cNvSpPr>
          <p:nvPr>
            <p:ph type="title"/>
          </p:nvPr>
        </p:nvSpPr>
        <p:spPr>
          <a:xfrm>
            <a:off x="154113" y="0"/>
            <a:ext cx="11681716" cy="609601"/>
          </a:xfrm>
        </p:spPr>
        <p:txBody>
          <a:bodyPr/>
          <a:lstStyle/>
          <a:p>
            <a:r>
              <a:rPr lang="en-US" sz="1400" dirty="0"/>
              <a:t>In Jenkins, I  installed ansible and docker plugins and the path is set in Global tool configuration. A new pipeline job is created and the pipeline script is written to clone the repo from git hub to the local machine </a:t>
            </a:r>
          </a:p>
        </p:txBody>
      </p:sp>
      <p:pic>
        <p:nvPicPr>
          <p:cNvPr id="9218" name="Picture 1">
            <a:extLst>
              <a:ext uri="{FF2B5EF4-FFF2-40B4-BE49-F238E27FC236}">
                <a16:creationId xmlns:a16="http://schemas.microsoft.com/office/drawing/2014/main" id="{8505A50E-405D-4E49-8860-4297C3D63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313" y="1071938"/>
            <a:ext cx="10500187" cy="533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2942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57D0379E-ACE2-41B6-A46C-1B266308D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497" y="92466"/>
            <a:ext cx="8609743" cy="4869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35D7C2D-10A6-4448-AAFF-3F6801B5F421}"/>
              </a:ext>
            </a:extLst>
          </p:cNvPr>
          <p:cNvPicPr>
            <a:picLocks noChangeAspect="1"/>
          </p:cNvPicPr>
          <p:nvPr/>
        </p:nvPicPr>
        <p:blipFill>
          <a:blip r:embed="rId3"/>
          <a:stretch>
            <a:fillRect/>
          </a:stretch>
        </p:blipFill>
        <p:spPr>
          <a:xfrm>
            <a:off x="1356189" y="5188448"/>
            <a:ext cx="7397393" cy="1669552"/>
          </a:xfrm>
          <a:prstGeom prst="rect">
            <a:avLst/>
          </a:prstGeom>
        </p:spPr>
      </p:pic>
    </p:spTree>
    <p:extLst>
      <p:ext uri="{BB962C8B-B14F-4D97-AF65-F5344CB8AC3E}">
        <p14:creationId xmlns:p14="http://schemas.microsoft.com/office/powerpoint/2010/main" val="2932135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E89061-A57B-475E-90E3-5D2AB9A16EA4}"/>
              </a:ext>
            </a:extLst>
          </p:cNvPr>
          <p:cNvPicPr>
            <a:picLocks noChangeAspect="1"/>
          </p:cNvPicPr>
          <p:nvPr/>
        </p:nvPicPr>
        <p:blipFill>
          <a:blip r:embed="rId2"/>
          <a:stretch>
            <a:fillRect/>
          </a:stretch>
        </p:blipFill>
        <p:spPr>
          <a:xfrm>
            <a:off x="1047964" y="359595"/>
            <a:ext cx="8804953" cy="5038727"/>
          </a:xfrm>
          <a:prstGeom prst="rect">
            <a:avLst/>
          </a:prstGeom>
        </p:spPr>
      </p:pic>
    </p:spTree>
    <p:extLst>
      <p:ext uri="{BB962C8B-B14F-4D97-AF65-F5344CB8AC3E}">
        <p14:creationId xmlns:p14="http://schemas.microsoft.com/office/powerpoint/2010/main" val="4101587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9FCBF-AA1E-4BCD-B427-85166B7E168E}"/>
              </a:ext>
            </a:extLst>
          </p:cNvPr>
          <p:cNvSpPr>
            <a:spLocks noGrp="1"/>
          </p:cNvSpPr>
          <p:nvPr>
            <p:ph type="title"/>
          </p:nvPr>
        </p:nvSpPr>
        <p:spPr>
          <a:xfrm>
            <a:off x="731819" y="519501"/>
            <a:ext cx="9404723" cy="502779"/>
          </a:xfrm>
        </p:spPr>
        <p:txBody>
          <a:bodyPr/>
          <a:lstStyle/>
          <a:p>
            <a:r>
              <a:rPr lang="en-US" sz="3200" b="1" dirty="0"/>
              <a:t>Pipeline</a:t>
            </a:r>
          </a:p>
        </p:txBody>
      </p:sp>
      <p:pic>
        <p:nvPicPr>
          <p:cNvPr id="4" name="Picture 3">
            <a:extLst>
              <a:ext uri="{FF2B5EF4-FFF2-40B4-BE49-F238E27FC236}">
                <a16:creationId xmlns:a16="http://schemas.microsoft.com/office/drawing/2014/main" id="{D81F9B61-209D-4865-AC6C-FF35B04FE65C}"/>
              </a:ext>
            </a:extLst>
          </p:cNvPr>
          <p:cNvPicPr>
            <a:picLocks noChangeAspect="1"/>
          </p:cNvPicPr>
          <p:nvPr/>
        </p:nvPicPr>
        <p:blipFill>
          <a:blip r:embed="rId2"/>
          <a:stretch>
            <a:fillRect/>
          </a:stretch>
        </p:blipFill>
        <p:spPr>
          <a:xfrm>
            <a:off x="731819" y="1638281"/>
            <a:ext cx="10728361" cy="4197439"/>
          </a:xfrm>
          <a:prstGeom prst="rect">
            <a:avLst/>
          </a:prstGeom>
        </p:spPr>
      </p:pic>
    </p:spTree>
    <p:extLst>
      <p:ext uri="{BB962C8B-B14F-4D97-AF65-F5344CB8AC3E}">
        <p14:creationId xmlns:p14="http://schemas.microsoft.com/office/powerpoint/2010/main" val="3491566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2C83-600B-4321-858A-6AE40C41E406}"/>
              </a:ext>
            </a:extLst>
          </p:cNvPr>
          <p:cNvSpPr>
            <a:spLocks noGrp="1"/>
          </p:cNvSpPr>
          <p:nvPr>
            <p:ph type="title"/>
          </p:nvPr>
        </p:nvSpPr>
        <p:spPr>
          <a:xfrm>
            <a:off x="646111" y="452718"/>
            <a:ext cx="9404723" cy="626069"/>
          </a:xfrm>
        </p:spPr>
        <p:txBody>
          <a:bodyPr/>
          <a:lstStyle/>
          <a:p>
            <a:r>
              <a:rPr lang="en-US" dirty="0"/>
              <a:t>Pipeline script</a:t>
            </a:r>
          </a:p>
        </p:txBody>
      </p:sp>
      <p:pic>
        <p:nvPicPr>
          <p:cNvPr id="4" name="Content Placeholder 3">
            <a:extLst>
              <a:ext uri="{FF2B5EF4-FFF2-40B4-BE49-F238E27FC236}">
                <a16:creationId xmlns:a16="http://schemas.microsoft.com/office/drawing/2014/main" id="{26CE1225-1C69-4B69-BA84-4C0BBB517D43}"/>
              </a:ext>
            </a:extLst>
          </p:cNvPr>
          <p:cNvPicPr>
            <a:picLocks noGrp="1" noChangeAspect="1"/>
          </p:cNvPicPr>
          <p:nvPr>
            <p:ph idx="1"/>
          </p:nvPr>
        </p:nvPicPr>
        <p:blipFill>
          <a:blip r:embed="rId2"/>
          <a:stretch>
            <a:fillRect/>
          </a:stretch>
        </p:blipFill>
        <p:spPr>
          <a:xfrm>
            <a:off x="421241" y="1448655"/>
            <a:ext cx="11270750" cy="5137079"/>
          </a:xfrm>
          <a:prstGeom prst="rect">
            <a:avLst/>
          </a:prstGeom>
        </p:spPr>
      </p:pic>
    </p:spTree>
    <p:extLst>
      <p:ext uri="{BB962C8B-B14F-4D97-AF65-F5344CB8AC3E}">
        <p14:creationId xmlns:p14="http://schemas.microsoft.com/office/powerpoint/2010/main" val="1638802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F6B2-F480-4A63-88BD-7633A14E5AFE}"/>
              </a:ext>
            </a:extLst>
          </p:cNvPr>
          <p:cNvSpPr>
            <a:spLocks noGrp="1"/>
          </p:cNvSpPr>
          <p:nvPr>
            <p:ph type="title"/>
          </p:nvPr>
        </p:nvSpPr>
        <p:spPr>
          <a:xfrm flipH="1">
            <a:off x="6893957" y="996592"/>
            <a:ext cx="4921321" cy="4736387"/>
          </a:xfrm>
        </p:spPr>
        <p:txBody>
          <a:bodyPr/>
          <a:lstStyle/>
          <a:p>
            <a:r>
              <a:rPr lang="en-US" sz="2000" dirty="0"/>
              <a:t>Second option to delete a file or directory</a:t>
            </a:r>
            <a:br>
              <a:rPr lang="en-US" sz="2000" dirty="0"/>
            </a:br>
            <a:r>
              <a:rPr lang="en-US" sz="2000" dirty="0"/>
              <a:t>- under this, first option is to delete a file. So, we give a </a:t>
            </a:r>
            <a:r>
              <a:rPr lang="en-US" sz="2000" dirty="0" err="1"/>
              <a:t>dir</a:t>
            </a:r>
            <a:r>
              <a:rPr lang="en-US" sz="2000" dirty="0"/>
              <a:t> name first after which it displays the files under this dir. Based on the input file name the script deletes that file.</a:t>
            </a:r>
            <a:br>
              <a:rPr lang="en-US" sz="2000" dirty="0"/>
            </a:br>
            <a:br>
              <a:rPr lang="en-US" sz="2000" dirty="0"/>
            </a:br>
            <a:r>
              <a:rPr lang="en-US" sz="2000" dirty="0"/>
              <a:t>- Next the directory delete option is selected and the directory name is given and then the </a:t>
            </a:r>
            <a:r>
              <a:rPr lang="en-US" sz="2000" dirty="0" err="1"/>
              <a:t>dir</a:t>
            </a:r>
            <a:r>
              <a:rPr lang="en-US" sz="2000" dirty="0"/>
              <a:t> directory is deleted.</a:t>
            </a:r>
            <a:br>
              <a:rPr lang="en-US" sz="1600" dirty="0"/>
            </a:br>
            <a:endParaRPr lang="en-US" sz="1600" dirty="0"/>
          </a:p>
        </p:txBody>
      </p:sp>
      <p:pic>
        <p:nvPicPr>
          <p:cNvPr id="4" name="Content Placeholder 3">
            <a:extLst>
              <a:ext uri="{FF2B5EF4-FFF2-40B4-BE49-F238E27FC236}">
                <a16:creationId xmlns:a16="http://schemas.microsoft.com/office/drawing/2014/main" id="{C333C022-9DA7-4AA0-AF03-43835A732126}"/>
              </a:ext>
            </a:extLst>
          </p:cNvPr>
          <p:cNvPicPr>
            <a:picLocks noGrp="1" noChangeAspect="1"/>
          </p:cNvPicPr>
          <p:nvPr>
            <p:ph idx="1"/>
          </p:nvPr>
        </p:nvPicPr>
        <p:blipFill>
          <a:blip r:embed="rId2"/>
          <a:stretch>
            <a:fillRect/>
          </a:stretch>
        </p:blipFill>
        <p:spPr>
          <a:xfrm>
            <a:off x="220124" y="153952"/>
            <a:ext cx="6160128" cy="6544799"/>
          </a:xfrm>
          <a:prstGeom prst="rect">
            <a:avLst/>
          </a:prstGeom>
        </p:spPr>
      </p:pic>
    </p:spTree>
    <p:extLst>
      <p:ext uri="{BB962C8B-B14F-4D97-AF65-F5344CB8AC3E}">
        <p14:creationId xmlns:p14="http://schemas.microsoft.com/office/powerpoint/2010/main" val="1298154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409F-8A4E-4937-AAB9-55AA037EB4AA}"/>
              </a:ext>
            </a:extLst>
          </p:cNvPr>
          <p:cNvSpPr>
            <a:spLocks noGrp="1"/>
          </p:cNvSpPr>
          <p:nvPr>
            <p:ph type="title"/>
          </p:nvPr>
        </p:nvSpPr>
        <p:spPr>
          <a:xfrm>
            <a:off x="256854" y="1"/>
            <a:ext cx="11507055" cy="472610"/>
          </a:xfrm>
        </p:spPr>
        <p:txBody>
          <a:bodyPr/>
          <a:lstStyle/>
          <a:p>
            <a:r>
              <a:rPr lang="en-US" sz="1600" dirty="0"/>
              <a:t>Cloning part of the pipeline is success.</a:t>
            </a:r>
            <a:br>
              <a:rPr lang="en-US" dirty="0"/>
            </a:br>
            <a:endParaRPr lang="en-US" dirty="0"/>
          </a:p>
        </p:txBody>
      </p:sp>
      <p:pic>
        <p:nvPicPr>
          <p:cNvPr id="13314" name="Picture 1">
            <a:extLst>
              <a:ext uri="{FF2B5EF4-FFF2-40B4-BE49-F238E27FC236}">
                <a16:creationId xmlns:a16="http://schemas.microsoft.com/office/drawing/2014/main" id="{3A836C3C-CF4D-4E70-B936-21F045BC3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4" y="472611"/>
            <a:ext cx="9642690" cy="417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1">
            <a:extLst>
              <a:ext uri="{FF2B5EF4-FFF2-40B4-BE49-F238E27FC236}">
                <a16:creationId xmlns:a16="http://schemas.microsoft.com/office/drawing/2014/main" id="{028196E8-5F24-43E5-8CC1-A9537D24B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793" y="5003513"/>
            <a:ext cx="8676900" cy="1623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58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CD6A-ABC8-4329-8714-1624B9FC1F78}"/>
              </a:ext>
            </a:extLst>
          </p:cNvPr>
          <p:cNvSpPr>
            <a:spLocks noGrp="1"/>
          </p:cNvSpPr>
          <p:nvPr>
            <p:ph type="title"/>
          </p:nvPr>
        </p:nvSpPr>
        <p:spPr>
          <a:xfrm>
            <a:off x="0" y="-51371"/>
            <a:ext cx="12191999" cy="606175"/>
          </a:xfrm>
        </p:spPr>
        <p:txBody>
          <a:bodyPr/>
          <a:lstStyle/>
          <a:p>
            <a:r>
              <a:rPr lang="en-US" sz="1600" dirty="0"/>
              <a:t>Pipeline build with git part success.</a:t>
            </a:r>
          </a:p>
        </p:txBody>
      </p:sp>
      <p:pic>
        <p:nvPicPr>
          <p:cNvPr id="3" name="Picture 2">
            <a:extLst>
              <a:ext uri="{FF2B5EF4-FFF2-40B4-BE49-F238E27FC236}">
                <a16:creationId xmlns:a16="http://schemas.microsoft.com/office/drawing/2014/main" id="{D5127C85-9F1F-4D02-890A-AE773EE3115E}"/>
              </a:ext>
            </a:extLst>
          </p:cNvPr>
          <p:cNvPicPr>
            <a:picLocks noChangeAspect="1"/>
          </p:cNvPicPr>
          <p:nvPr/>
        </p:nvPicPr>
        <p:blipFill>
          <a:blip r:embed="rId2"/>
          <a:stretch>
            <a:fillRect/>
          </a:stretch>
        </p:blipFill>
        <p:spPr>
          <a:xfrm>
            <a:off x="236306" y="719190"/>
            <a:ext cx="11486507" cy="5712433"/>
          </a:xfrm>
          <a:prstGeom prst="rect">
            <a:avLst/>
          </a:prstGeom>
        </p:spPr>
      </p:pic>
    </p:spTree>
    <p:extLst>
      <p:ext uri="{BB962C8B-B14F-4D97-AF65-F5344CB8AC3E}">
        <p14:creationId xmlns:p14="http://schemas.microsoft.com/office/powerpoint/2010/main" val="1555164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5342E1-28E1-4960-BEB5-227716B37591}"/>
              </a:ext>
            </a:extLst>
          </p:cNvPr>
          <p:cNvPicPr>
            <a:picLocks noChangeAspect="1"/>
          </p:cNvPicPr>
          <p:nvPr/>
        </p:nvPicPr>
        <p:blipFill>
          <a:blip r:embed="rId2"/>
          <a:stretch>
            <a:fillRect/>
          </a:stretch>
        </p:blipFill>
        <p:spPr>
          <a:xfrm>
            <a:off x="573640" y="380964"/>
            <a:ext cx="11044719" cy="6301555"/>
          </a:xfrm>
          <a:prstGeom prst="rect">
            <a:avLst/>
          </a:prstGeom>
        </p:spPr>
      </p:pic>
    </p:spTree>
    <p:extLst>
      <p:ext uri="{BB962C8B-B14F-4D97-AF65-F5344CB8AC3E}">
        <p14:creationId xmlns:p14="http://schemas.microsoft.com/office/powerpoint/2010/main" val="2343375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9F47-30F9-44CE-BC07-45E6116761AF}"/>
              </a:ext>
            </a:extLst>
          </p:cNvPr>
          <p:cNvSpPr>
            <a:spLocks noGrp="1"/>
          </p:cNvSpPr>
          <p:nvPr>
            <p:ph type="title"/>
          </p:nvPr>
        </p:nvSpPr>
        <p:spPr>
          <a:xfrm>
            <a:off x="1015981" y="2641114"/>
            <a:ext cx="9404723" cy="1400530"/>
          </a:xfrm>
        </p:spPr>
        <p:txBody>
          <a:bodyPr/>
          <a:lstStyle/>
          <a:p>
            <a:r>
              <a:rPr lang="en-US" dirty="0"/>
              <a:t>                     </a:t>
            </a:r>
            <a:r>
              <a:rPr lang="en-US" b="1" dirty="0"/>
              <a:t>THANK YOU</a:t>
            </a:r>
            <a:br>
              <a:rPr lang="en-US" b="1" dirty="0"/>
            </a:br>
            <a:br>
              <a:rPr lang="en-US" b="1" dirty="0"/>
            </a:br>
            <a:r>
              <a:rPr lang="en-US" sz="3200" b="1" dirty="0"/>
              <a:t>Presented by : Vaishnavy Prakash</a:t>
            </a:r>
            <a:br>
              <a:rPr lang="en-US" sz="3200" b="1" dirty="0"/>
            </a:br>
            <a:r>
              <a:rPr lang="en-US" sz="3200" b="1" dirty="0"/>
              <a:t>		</a:t>
            </a:r>
            <a:r>
              <a:rPr lang="en-US" sz="3200" b="1"/>
              <a:t>	    U-ID:  168225</a:t>
            </a:r>
            <a:endParaRPr lang="en-US" sz="3200" b="1" dirty="0"/>
          </a:p>
        </p:txBody>
      </p:sp>
    </p:spTree>
    <p:extLst>
      <p:ext uri="{BB962C8B-B14F-4D97-AF65-F5344CB8AC3E}">
        <p14:creationId xmlns:p14="http://schemas.microsoft.com/office/powerpoint/2010/main" val="2570059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6D33-4EB4-466F-8689-C2BDB3F25A09}"/>
              </a:ext>
            </a:extLst>
          </p:cNvPr>
          <p:cNvSpPr>
            <a:spLocks noGrp="1"/>
          </p:cNvSpPr>
          <p:nvPr>
            <p:ph type="title"/>
          </p:nvPr>
        </p:nvSpPr>
        <p:spPr>
          <a:xfrm>
            <a:off x="6359703" y="452718"/>
            <a:ext cx="4972693" cy="6235758"/>
          </a:xfrm>
        </p:spPr>
        <p:txBody>
          <a:bodyPr/>
          <a:lstStyle/>
          <a:p>
            <a:r>
              <a:rPr lang="en-US" sz="2400" dirty="0"/>
              <a:t>Here option three is for retrieving a specific data from a file. In that I need enter the file name, for example demofile.txt</a:t>
            </a:r>
            <a:br>
              <a:rPr lang="en-US" sz="2400" dirty="0"/>
            </a:br>
            <a:r>
              <a:rPr lang="en-US" sz="2400" dirty="0"/>
              <a:t>and next I gave a string that has to be retrieved  Ex: “like”, so it displays back the line number and the string that I searched for.</a:t>
            </a:r>
          </a:p>
        </p:txBody>
      </p:sp>
      <p:pic>
        <p:nvPicPr>
          <p:cNvPr id="4" name="Content Placeholder 3">
            <a:extLst>
              <a:ext uri="{FF2B5EF4-FFF2-40B4-BE49-F238E27FC236}">
                <a16:creationId xmlns:a16="http://schemas.microsoft.com/office/drawing/2014/main" id="{E7B0E069-9847-4BF9-8193-A90B063D0B46}"/>
              </a:ext>
            </a:extLst>
          </p:cNvPr>
          <p:cNvPicPr>
            <a:picLocks noGrp="1" noChangeAspect="1"/>
          </p:cNvPicPr>
          <p:nvPr>
            <p:ph idx="1"/>
          </p:nvPr>
        </p:nvPicPr>
        <p:blipFill>
          <a:blip r:embed="rId2"/>
          <a:stretch>
            <a:fillRect/>
          </a:stretch>
        </p:blipFill>
        <p:spPr>
          <a:xfrm>
            <a:off x="82193" y="780836"/>
            <a:ext cx="6277509" cy="4304872"/>
          </a:xfrm>
          <a:prstGeom prst="rect">
            <a:avLst/>
          </a:prstGeom>
        </p:spPr>
      </p:pic>
    </p:spTree>
    <p:extLst>
      <p:ext uri="{BB962C8B-B14F-4D97-AF65-F5344CB8AC3E}">
        <p14:creationId xmlns:p14="http://schemas.microsoft.com/office/powerpoint/2010/main" val="2201510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9119-28B1-4AF7-BD04-6798331603AD}"/>
              </a:ext>
            </a:extLst>
          </p:cNvPr>
          <p:cNvSpPr>
            <a:spLocks noGrp="1"/>
          </p:cNvSpPr>
          <p:nvPr>
            <p:ph type="title"/>
          </p:nvPr>
        </p:nvSpPr>
        <p:spPr>
          <a:xfrm>
            <a:off x="7222732" y="1819708"/>
            <a:ext cx="4263776" cy="2814465"/>
          </a:xfrm>
        </p:spPr>
        <p:txBody>
          <a:bodyPr/>
          <a:lstStyle/>
          <a:p>
            <a:r>
              <a:rPr lang="en-US" sz="2400" dirty="0"/>
              <a:t>Option 4 is to append data to a file . File name, line number and text has be given as inputs. So the file gets appended with the data provided.</a:t>
            </a:r>
          </a:p>
        </p:txBody>
      </p:sp>
      <p:pic>
        <p:nvPicPr>
          <p:cNvPr id="4" name="Content Placeholder 3">
            <a:extLst>
              <a:ext uri="{FF2B5EF4-FFF2-40B4-BE49-F238E27FC236}">
                <a16:creationId xmlns:a16="http://schemas.microsoft.com/office/drawing/2014/main" id="{BEAB575E-C62A-426B-A9EA-DA83C0151E6C}"/>
              </a:ext>
            </a:extLst>
          </p:cNvPr>
          <p:cNvPicPr>
            <a:picLocks noGrp="1" noChangeAspect="1"/>
          </p:cNvPicPr>
          <p:nvPr>
            <p:ph idx="1"/>
          </p:nvPr>
        </p:nvPicPr>
        <p:blipFill>
          <a:blip r:embed="rId2"/>
          <a:stretch>
            <a:fillRect/>
          </a:stretch>
        </p:blipFill>
        <p:spPr>
          <a:xfrm>
            <a:off x="164387" y="92467"/>
            <a:ext cx="6596009" cy="6268949"/>
          </a:xfrm>
          <a:prstGeom prst="rect">
            <a:avLst/>
          </a:prstGeom>
        </p:spPr>
      </p:pic>
    </p:spTree>
    <p:extLst>
      <p:ext uri="{BB962C8B-B14F-4D97-AF65-F5344CB8AC3E}">
        <p14:creationId xmlns:p14="http://schemas.microsoft.com/office/powerpoint/2010/main" val="3740146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B802-EB6B-4229-9046-B8AE77ECE5CE}"/>
              </a:ext>
            </a:extLst>
          </p:cNvPr>
          <p:cNvSpPr>
            <a:spLocks noGrp="1"/>
          </p:cNvSpPr>
          <p:nvPr>
            <p:ph type="title"/>
          </p:nvPr>
        </p:nvSpPr>
        <p:spPr>
          <a:xfrm>
            <a:off x="6328880" y="1366462"/>
            <a:ext cx="5116531" cy="2835668"/>
          </a:xfrm>
        </p:spPr>
        <p:txBody>
          <a:bodyPr/>
          <a:lstStyle/>
          <a:p>
            <a:br>
              <a:rPr lang="en-US" sz="2000" dirty="0"/>
            </a:br>
            <a:br>
              <a:rPr lang="en-US" sz="2000" dirty="0"/>
            </a:br>
            <a:r>
              <a:rPr lang="en-US" sz="2400" dirty="0"/>
              <a:t>Here option 5 is selected and it directly opens the vim editor and you can directly modify the file and the cat command will show the modified file.</a:t>
            </a:r>
          </a:p>
        </p:txBody>
      </p:sp>
      <p:pic>
        <p:nvPicPr>
          <p:cNvPr id="4" name="Content Placeholder 3">
            <a:extLst>
              <a:ext uri="{FF2B5EF4-FFF2-40B4-BE49-F238E27FC236}">
                <a16:creationId xmlns:a16="http://schemas.microsoft.com/office/drawing/2014/main" id="{13CF41DA-CDB1-49E1-B7CC-3ADF1512A7E7}"/>
              </a:ext>
            </a:extLst>
          </p:cNvPr>
          <p:cNvPicPr>
            <a:picLocks noGrp="1" noChangeAspect="1"/>
          </p:cNvPicPr>
          <p:nvPr>
            <p:ph idx="1"/>
          </p:nvPr>
        </p:nvPicPr>
        <p:blipFill>
          <a:blip r:embed="rId2"/>
          <a:stretch>
            <a:fillRect/>
          </a:stretch>
        </p:blipFill>
        <p:spPr>
          <a:xfrm>
            <a:off x="226031" y="287676"/>
            <a:ext cx="5558319" cy="6380252"/>
          </a:xfrm>
          <a:prstGeom prst="rect">
            <a:avLst/>
          </a:prstGeom>
        </p:spPr>
      </p:pic>
    </p:spTree>
    <p:extLst>
      <p:ext uri="{BB962C8B-B14F-4D97-AF65-F5344CB8AC3E}">
        <p14:creationId xmlns:p14="http://schemas.microsoft.com/office/powerpoint/2010/main" val="3307747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1010F-250B-4860-ADF5-6172FBEDFDF4}"/>
              </a:ext>
            </a:extLst>
          </p:cNvPr>
          <p:cNvSpPr>
            <a:spLocks noGrp="1"/>
          </p:cNvSpPr>
          <p:nvPr>
            <p:ph type="title"/>
          </p:nvPr>
        </p:nvSpPr>
        <p:spPr>
          <a:xfrm>
            <a:off x="646111" y="452718"/>
            <a:ext cx="9404723" cy="513053"/>
          </a:xfrm>
        </p:spPr>
        <p:txBody>
          <a:bodyPr/>
          <a:lstStyle/>
          <a:p>
            <a:r>
              <a:rPr lang="en-US" sz="2800" b="1" u="sng" dirty="0"/>
              <a:t>Script </a:t>
            </a:r>
          </a:p>
        </p:txBody>
      </p:sp>
      <p:pic>
        <p:nvPicPr>
          <p:cNvPr id="4" name="Picture 3">
            <a:extLst>
              <a:ext uri="{FF2B5EF4-FFF2-40B4-BE49-F238E27FC236}">
                <a16:creationId xmlns:a16="http://schemas.microsoft.com/office/drawing/2014/main" id="{969A02F0-9B1D-4EBD-85E1-7C7CC00C3662}"/>
              </a:ext>
            </a:extLst>
          </p:cNvPr>
          <p:cNvPicPr>
            <a:picLocks noChangeAspect="1"/>
          </p:cNvPicPr>
          <p:nvPr/>
        </p:nvPicPr>
        <p:blipFill>
          <a:blip r:embed="rId2"/>
          <a:stretch>
            <a:fillRect/>
          </a:stretch>
        </p:blipFill>
        <p:spPr>
          <a:xfrm>
            <a:off x="646111" y="1119884"/>
            <a:ext cx="10789204" cy="5568592"/>
          </a:xfrm>
          <a:prstGeom prst="rect">
            <a:avLst/>
          </a:prstGeom>
        </p:spPr>
      </p:pic>
    </p:spTree>
    <p:extLst>
      <p:ext uri="{BB962C8B-B14F-4D97-AF65-F5344CB8AC3E}">
        <p14:creationId xmlns:p14="http://schemas.microsoft.com/office/powerpoint/2010/main" val="1068937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5AE5-6F11-4778-BF29-1935083E5A86}"/>
              </a:ext>
            </a:extLst>
          </p:cNvPr>
          <p:cNvPicPr>
            <a:picLocks noChangeAspect="1"/>
          </p:cNvPicPr>
          <p:nvPr/>
        </p:nvPicPr>
        <p:blipFill>
          <a:blip r:embed="rId2"/>
          <a:stretch>
            <a:fillRect/>
          </a:stretch>
        </p:blipFill>
        <p:spPr>
          <a:xfrm>
            <a:off x="0" y="246580"/>
            <a:ext cx="5917915" cy="6493267"/>
          </a:xfrm>
          <a:prstGeom prst="rect">
            <a:avLst/>
          </a:prstGeom>
        </p:spPr>
      </p:pic>
      <p:pic>
        <p:nvPicPr>
          <p:cNvPr id="5" name="Picture 4">
            <a:extLst>
              <a:ext uri="{FF2B5EF4-FFF2-40B4-BE49-F238E27FC236}">
                <a16:creationId xmlns:a16="http://schemas.microsoft.com/office/drawing/2014/main" id="{1A7F88FB-4088-4157-82EF-8573B279696A}"/>
              </a:ext>
            </a:extLst>
          </p:cNvPr>
          <p:cNvPicPr>
            <a:picLocks noChangeAspect="1"/>
          </p:cNvPicPr>
          <p:nvPr/>
        </p:nvPicPr>
        <p:blipFill>
          <a:blip r:embed="rId3"/>
          <a:stretch>
            <a:fillRect/>
          </a:stretch>
        </p:blipFill>
        <p:spPr>
          <a:xfrm>
            <a:off x="6096000" y="246580"/>
            <a:ext cx="6096000" cy="6493267"/>
          </a:xfrm>
          <a:prstGeom prst="rect">
            <a:avLst/>
          </a:prstGeom>
        </p:spPr>
      </p:pic>
    </p:spTree>
    <p:extLst>
      <p:ext uri="{BB962C8B-B14F-4D97-AF65-F5344CB8AC3E}">
        <p14:creationId xmlns:p14="http://schemas.microsoft.com/office/powerpoint/2010/main" val="33515609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637</TotalTime>
  <Words>1256</Words>
  <Application>Microsoft Office PowerPoint</Application>
  <PresentationFormat>Widescreen</PresentationFormat>
  <Paragraphs>60</Paragraphs>
  <Slides>43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Century Gothic</vt:lpstr>
      <vt:lpstr>Wingdings 3</vt:lpstr>
      <vt:lpstr>Ion</vt:lpstr>
      <vt:lpstr>ASSESSMENT</vt:lpstr>
      <vt:lpstr>Task 1</vt:lpstr>
      <vt:lpstr>Here, after running the script  ./script.sh -The menu is displayed with five options  -The first option of creating the file and the directory is selected. -Inside that first option there are two option , creating a file and creating a directory  -creating a file is selected : file name  demofile.txt -creating a directory is selected : dir name  demodir -then ‘ls’ command is executed to check if the files and directory are created. </vt:lpstr>
      <vt:lpstr>Second option to delete a file or directory - under this, first option is to delete a file. So, we give a dir name first after which it displays the files under this dir. Based on the input file name the script deletes that file.  - Next the directory delete option is selected and the directory name is given and then the dir directory is deleted. </vt:lpstr>
      <vt:lpstr>Here option three is for retrieving a specific data from a file. In that I need enter the file name, for example demofile.txt and next I gave a string that has to be retrieved  Ex: “like”, so it displays back the line number and the string that I searched for.</vt:lpstr>
      <vt:lpstr>Option 4 is to append data to a file . File name, line number and text has be given as inputs. So the file gets appended with the data provided.</vt:lpstr>
      <vt:lpstr>  Here option 5 is selected and it directly opens the vim editor and you can directly modify the file and the cat command will show the modified file.</vt:lpstr>
      <vt:lpstr>Script </vt:lpstr>
      <vt:lpstr>PowerPoint Presentation</vt:lpstr>
      <vt:lpstr>PowerPoint Presentation</vt:lpstr>
      <vt:lpstr>Task 2</vt:lpstr>
      <vt:lpstr>Here , in the ec2-instance ansible was already installed by me. By using the command : ‘pip uninstall ansible’ I uninstalled the Ansible. Then with the command: pip show ansible, I Checked if the ansible is still there or not.  As you can see Ansible is uninstalled.</vt:lpstr>
      <vt:lpstr>Here, I installed ansible using command : ‘pip install ansible’ Ansible successfully installed. Then checked the version using the command : ansible –version. Version is 2.11.5 is returned .</vt:lpstr>
      <vt:lpstr>Playbook -1</vt:lpstr>
      <vt:lpstr>PowerPoint Presentation</vt:lpstr>
      <vt:lpstr>Here, installing java, python and httpd(apache2 ) is done. In the playbook that is displayed in the screenshot the step is in this way that if java or python is pre-installed that installation will be skipped, and it proceeds to installing httpd.</vt:lpstr>
      <vt:lpstr>The playbook is ran using the command : ansible-playbook book1.yml</vt:lpstr>
      <vt:lpstr>Once the playbook was successfully executed . Checked the http service using the command : sudo service httpd status. It was inactive. Then changed the port by going to the httpd.conf file and started the service with ‘ sudo service httpd start ‘. Now it is active and running in port 8082, as shown in picture below.</vt:lpstr>
      <vt:lpstr>Changes made to the httpd.conf file</vt:lpstr>
      <vt:lpstr>Apache test page is running in port 8082 </vt:lpstr>
      <vt:lpstr>Playbook-2</vt:lpstr>
      <vt:lpstr>Ran a playbook where the repo from my gitlab account is cloned to local machine. This repo consists of ‘index.html’ file and this is copied to httpd /var/www/html/ path and the httpd service is restarted . </vt:lpstr>
      <vt:lpstr>Now the html page is reloaded and new index.html that was cloned from the repo is listening on port 8082 with the updated content.</vt:lpstr>
      <vt:lpstr>Task 3</vt:lpstr>
      <vt:lpstr>Installed Docker using the command: sudo amazon-linux-extras install docker and then start the docker service using the command : sudo service docker start. checked the version using the command : docker --version</vt:lpstr>
      <vt:lpstr>Checked the command docker info</vt:lpstr>
      <vt:lpstr> Docker file</vt:lpstr>
      <vt:lpstr>Building the Dockerfile and running it in port 8081 – As you can see the container 1 (Jenkins container) running in 8081 port The commands used to build and run the container :  docker build  -t “jenkins_vaishnavy:Dockerfile” .  docker run  –d   --name Jenkins_vaish1   -p 8081:8080 –p 50001:50000 jenkins_vaishnavy: Dockerfile</vt:lpstr>
      <vt:lpstr>After the container is up and running the initial Admin Password is to be provided at first . For that I used  the command : docker exec –it &lt;container_id&gt; bash and cat  /var/Jenkins_home/secrets/initialAdminPassword to get the password to access Jenkins.</vt:lpstr>
      <vt:lpstr>PowerPoint Presentation</vt:lpstr>
      <vt:lpstr>Building the docker file and running the container 2 in port 8090</vt:lpstr>
      <vt:lpstr>PowerPoint Presentation</vt:lpstr>
      <vt:lpstr>Pushing to docker hub</vt:lpstr>
      <vt:lpstr>Image is now pushed into the docker hub</vt:lpstr>
      <vt:lpstr>In Jenkins, I  installed ansible and docker plugins and the path is set in Global tool configuration. A new pipeline job is created and the pipeline script is written to clone the repo from git hub to the local machine </vt:lpstr>
      <vt:lpstr>PowerPoint Presentation</vt:lpstr>
      <vt:lpstr>PowerPoint Presentation</vt:lpstr>
      <vt:lpstr>Pipeline</vt:lpstr>
      <vt:lpstr>Pipeline script</vt:lpstr>
      <vt:lpstr>Cloning part of the pipeline is success. </vt:lpstr>
      <vt:lpstr>Pipeline build with git part success.</vt:lpstr>
      <vt:lpstr>PowerPoint Presentation</vt:lpstr>
      <vt:lpstr>                     THANK YOU  Presented by : Vaishnavy Prakash        U-ID:  168225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dc:title>
  <dc:creator>Vaishnavy Prakash(UST,IN)</dc:creator>
  <cp:lastModifiedBy>Vaishnavy Prakash(UST,IN)</cp:lastModifiedBy>
  <cp:revision>67</cp:revision>
  <dcterms:created xsi:type="dcterms:W3CDTF">2021-10-11T09:37:23Z</dcterms:created>
  <dcterms:modified xsi:type="dcterms:W3CDTF">2021-10-14T08:42:48Z</dcterms:modified>
</cp:coreProperties>
</file>